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70" r:id="rId3"/>
    <p:sldId id="272" r:id="rId4"/>
    <p:sldId id="271" r:id="rId5"/>
    <p:sldId id="268" r:id="rId6"/>
    <p:sldId id="257" r:id="rId7"/>
    <p:sldId id="258" r:id="rId8"/>
    <p:sldId id="261" r:id="rId9"/>
    <p:sldId id="262" r:id="rId10"/>
    <p:sldId id="259" r:id="rId11"/>
    <p:sldId id="260" r:id="rId12"/>
    <p:sldId id="263" r:id="rId13"/>
    <p:sldId id="264" r:id="rId14"/>
    <p:sldId id="265" r:id="rId15"/>
    <p:sldId id="267" r:id="rId16"/>
    <p:sldId id="269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35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rdorika\Downloads\tabn302.6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rdorika\Downloads\tabn302.6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_tradnl" sz="1800" dirty="0">
                <a:solidFill>
                  <a:schemeClr val="tx1"/>
                </a:solidFill>
              </a:rPr>
              <a:t>Porcentaje de cobertura 18 a 24 </a:t>
            </a:r>
            <a:r>
              <a:rPr lang="es-ES_tradnl" sz="1800" dirty="0" smtClean="0">
                <a:solidFill>
                  <a:schemeClr val="tx1"/>
                </a:solidFill>
              </a:rPr>
              <a:t>años</a:t>
            </a:r>
            <a:endParaRPr lang="es-ES_tradnl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8195203541922"/>
          <c:y val="1.319583572673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Total, all students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Hoja1!$A$4:$A$13</c:f>
              <c:numCache>
                <c:formatCode>General</c:formatCode>
                <c:ptCount val="10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</c:numCache>
            </c:numRef>
          </c:cat>
          <c:val>
            <c:numRef>
              <c:f>Hoja1!$B$4:$B$13</c:f>
              <c:numCache>
                <c:formatCode>0.0</c:formatCode>
                <c:ptCount val="10"/>
                <c:pt idx="0">
                  <c:v>25.737783788577509</c:v>
                </c:pt>
                <c:pt idx="1">
                  <c:v>26.28453784060331</c:v>
                </c:pt>
                <c:pt idx="2">
                  <c:v>25.691980092428011</c:v>
                </c:pt>
                <c:pt idx="3">
                  <c:v>27.792010176240691</c:v>
                </c:pt>
                <c:pt idx="4">
                  <c:v>32.046079508849203</c:v>
                </c:pt>
                <c:pt idx="5">
                  <c:v>34.294383305618638</c:v>
                </c:pt>
                <c:pt idx="6">
                  <c:v>35.455851375145564</c:v>
                </c:pt>
                <c:pt idx="7">
                  <c:v>38.895335572909332</c:v>
                </c:pt>
                <c:pt idx="8">
                  <c:v>41.177719416496537</c:v>
                </c:pt>
                <c:pt idx="9">
                  <c:v>40.457909421555037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42-478C-816E-6B431E73BBD9}"/>
            </c:ext>
          </c:extLst>
        </c:ser>
        <c:ser>
          <c:idx val="2"/>
          <c:order val="1"/>
          <c:tx>
            <c:strRef>
              <c:f>Hoja1!$C$2</c:f>
              <c:strCache>
                <c:ptCount val="1"/>
                <c:pt idx="0">
                  <c:v>2-year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Hoja1!$A$4:$A$13</c:f>
              <c:numCache>
                <c:formatCode>General</c:formatCode>
                <c:ptCount val="10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</c:numCache>
            </c:numRef>
          </c:cat>
          <c:val>
            <c:numRef>
              <c:f>Hoja1!$C$4:$C$13</c:f>
              <c:numCache>
                <c:formatCode>0.0</c:formatCode>
                <c:ptCount val="10"/>
                <c:pt idx="1">
                  <c:v>8.9515503504592573</c:v>
                </c:pt>
                <c:pt idx="2">
                  <c:v>7.1105817278036882</c:v>
                </c:pt>
                <c:pt idx="3">
                  <c:v>7.371398764415944</c:v>
                </c:pt>
                <c:pt idx="4">
                  <c:v>8.7140725207599985</c:v>
                </c:pt>
                <c:pt idx="5">
                  <c:v>8.9282993018278347</c:v>
                </c:pt>
                <c:pt idx="6">
                  <c:v>9.4071680608774617</c:v>
                </c:pt>
                <c:pt idx="7">
                  <c:v>9.6492294823456106</c:v>
                </c:pt>
                <c:pt idx="8">
                  <c:v>12.947770143879101</c:v>
                </c:pt>
                <c:pt idx="9">
                  <c:v>10.57650945049558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42-478C-816E-6B431E73BBD9}"/>
            </c:ext>
          </c:extLst>
        </c:ser>
        <c:ser>
          <c:idx val="3"/>
          <c:order val="2"/>
          <c:tx>
            <c:strRef>
              <c:f>Hoja1!$D$2</c:f>
              <c:strCache>
                <c:ptCount val="1"/>
                <c:pt idx="0">
                  <c:v>4-year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Hoja1!$A$4:$A$13</c:f>
              <c:numCache>
                <c:formatCode>General</c:formatCode>
                <c:ptCount val="10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</c:numCache>
            </c:numRef>
          </c:cat>
          <c:val>
            <c:numRef>
              <c:f>Hoja1!$D$4:$D$13</c:f>
              <c:numCache>
                <c:formatCode>0.0</c:formatCode>
                <c:ptCount val="10"/>
                <c:pt idx="1">
                  <c:v>17.33298749014407</c:v>
                </c:pt>
                <c:pt idx="2">
                  <c:v>18.58139836462432</c:v>
                </c:pt>
                <c:pt idx="3">
                  <c:v>20.420611411824751</c:v>
                </c:pt>
                <c:pt idx="4">
                  <c:v>23.332006867374581</c:v>
                </c:pt>
                <c:pt idx="5">
                  <c:v>25.366084445555011</c:v>
                </c:pt>
                <c:pt idx="6">
                  <c:v>26.048682864115278</c:v>
                </c:pt>
                <c:pt idx="7">
                  <c:v>29.2461046186543</c:v>
                </c:pt>
                <c:pt idx="8">
                  <c:v>28.229949297567739</c:v>
                </c:pt>
                <c:pt idx="9">
                  <c:v>29.881399970726559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42-478C-816E-6B431E73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0598656"/>
        <c:axId val="1821823280"/>
      </c:lineChart>
      <c:catAx>
        <c:axId val="181059865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21823280"/>
        <c:crosses val="autoZero"/>
        <c:auto val="1"/>
        <c:lblAlgn val="ctr"/>
        <c:lblOffset val="100"/>
        <c:noMultiLvlLbl val="0"/>
      </c:catAx>
      <c:valAx>
        <c:axId val="182182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1059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_tradnl" sz="1600" dirty="0">
                <a:solidFill>
                  <a:schemeClr val="tx1"/>
                </a:solidFill>
              </a:rPr>
              <a:t>Porcentaje de cobertura 18 a </a:t>
            </a:r>
            <a:r>
              <a:rPr lang="es-ES_tradnl" sz="1600" dirty="0" smtClean="0">
                <a:solidFill>
                  <a:schemeClr val="tx1"/>
                </a:solidFill>
              </a:rPr>
              <a:t>24 años</a:t>
            </a:r>
            <a:endParaRPr lang="es-ES_tradnl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Total, all students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565400843881901E-2"/>
                  <c:y val="-4.223602484472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40-49C1-812D-ACEC589F20B8}"/>
                </c:ext>
              </c:extLst>
            </c:dLbl>
            <c:dLbl>
              <c:idx val="1"/>
              <c:layout>
                <c:manualLayout>
                  <c:x val="-1.5189873417721499E-2"/>
                  <c:y val="-2.484472049689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40-49C1-812D-ACEC589F20B8}"/>
                </c:ext>
              </c:extLst>
            </c:dLbl>
            <c:dLbl>
              <c:idx val="2"/>
              <c:layout>
                <c:manualLayout>
                  <c:x val="8.4388185654007807E-3"/>
                  <c:y val="2.981366459627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40-49C1-812D-ACEC589F20B8}"/>
                </c:ext>
              </c:extLst>
            </c:dLbl>
            <c:dLbl>
              <c:idx val="5"/>
              <c:layout>
                <c:manualLayout>
                  <c:x val="0"/>
                  <c:y val="7.4534161490683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40-49C1-812D-ACEC589F20B8}"/>
                </c:ext>
              </c:extLst>
            </c:dLbl>
            <c:dLbl>
              <c:idx val="8"/>
              <c:layout>
                <c:manualLayout>
                  <c:x val="-1.6877637130801801E-2"/>
                  <c:y val="-2.2360248447205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40-49C1-812D-ACEC589F2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Hoja1!$A$4:$A$13</c:f>
              <c:numCache>
                <c:formatCode>General</c:formatCode>
                <c:ptCount val="10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</c:numCache>
            </c:numRef>
          </c:cat>
          <c:val>
            <c:numRef>
              <c:f>Hoja1!$B$4:$B$13</c:f>
              <c:numCache>
                <c:formatCode>0.0</c:formatCode>
                <c:ptCount val="10"/>
                <c:pt idx="0">
                  <c:v>25.737783788577509</c:v>
                </c:pt>
                <c:pt idx="1">
                  <c:v>26.284537840603321</c:v>
                </c:pt>
                <c:pt idx="2">
                  <c:v>25.691980092428011</c:v>
                </c:pt>
                <c:pt idx="3">
                  <c:v>27.792010176240691</c:v>
                </c:pt>
                <c:pt idx="4">
                  <c:v>32.046079508849203</c:v>
                </c:pt>
                <c:pt idx="5">
                  <c:v>34.294383305618638</c:v>
                </c:pt>
                <c:pt idx="6">
                  <c:v>35.455851375145571</c:v>
                </c:pt>
                <c:pt idx="7">
                  <c:v>38.895335572909332</c:v>
                </c:pt>
                <c:pt idx="8">
                  <c:v>41.177719416496551</c:v>
                </c:pt>
                <c:pt idx="9">
                  <c:v>40.457909421555051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240-49C1-812D-ACEC589F20B8}"/>
            </c:ext>
          </c:extLst>
        </c:ser>
        <c:ser>
          <c:idx val="4"/>
          <c:order val="1"/>
          <c:tx>
            <c:strRef>
              <c:f>Hoja1!$E$2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493737333466202E-2"/>
                  <c:y val="-3.355895730425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40-49C1-812D-ACEC589F20B8}"/>
                </c:ext>
              </c:extLst>
            </c:dLbl>
            <c:dLbl>
              <c:idx val="1"/>
              <c:layout>
                <c:manualLayout>
                  <c:x val="-2.9493737333466202E-2"/>
                  <c:y val="-4.3496845503007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40-49C1-812D-ACEC589F20B8}"/>
                </c:ext>
              </c:extLst>
            </c:dLbl>
            <c:dLbl>
              <c:idx val="2"/>
              <c:layout>
                <c:manualLayout>
                  <c:x val="-2.9493737333466299E-2"/>
                  <c:y val="-4.5981317552697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40-49C1-812D-ACEC589F20B8}"/>
                </c:ext>
              </c:extLst>
            </c:dLbl>
            <c:dLbl>
              <c:idx val="3"/>
              <c:layout>
                <c:manualLayout>
                  <c:x val="-3.1181501046546399E-2"/>
                  <c:y val="-3.1074485254560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40-49C1-812D-ACEC589F2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Hoja1!$A$4:$A$13</c:f>
              <c:numCache>
                <c:formatCode>General</c:formatCode>
                <c:ptCount val="10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</c:numCache>
            </c:numRef>
          </c:cat>
          <c:val>
            <c:numRef>
              <c:f>Hoja1!$E$4:$E$13</c:f>
              <c:numCache>
                <c:formatCode>0.0</c:formatCode>
                <c:ptCount val="10"/>
                <c:pt idx="0">
                  <c:v>32.071940298507457</c:v>
                </c:pt>
                <c:pt idx="1">
                  <c:v>29.024449858535039</c:v>
                </c:pt>
                <c:pt idx="2">
                  <c:v>26.39093905654849</c:v>
                </c:pt>
                <c:pt idx="3">
                  <c:v>28.405364042730511</c:v>
                </c:pt>
                <c:pt idx="4">
                  <c:v>32.321589556486757</c:v>
                </c:pt>
                <c:pt idx="5">
                  <c:v>33.098553919870049</c:v>
                </c:pt>
                <c:pt idx="6">
                  <c:v>32.55692428870362</c:v>
                </c:pt>
                <c:pt idx="7">
                  <c:v>35.328257406111398</c:v>
                </c:pt>
                <c:pt idx="8">
                  <c:v>38.274023251982143</c:v>
                </c:pt>
                <c:pt idx="9">
                  <c:v>37.771568356507238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240-49C1-812D-ACEC589F20B8}"/>
            </c:ext>
          </c:extLst>
        </c:ser>
        <c:ser>
          <c:idx val="5"/>
          <c:order val="2"/>
          <c:tx>
            <c:strRef>
              <c:f>Hoja1!$F$2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805973620386101E-2"/>
                  <c:y val="3.10744852545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40-49C1-812D-ACEC589F20B8}"/>
                </c:ext>
              </c:extLst>
            </c:dLbl>
            <c:dLbl>
              <c:idx val="1"/>
              <c:layout>
                <c:manualLayout>
                  <c:x val="-2.9493737333466202E-2"/>
                  <c:y val="3.60434293539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240-49C1-812D-ACEC589F20B8}"/>
                </c:ext>
              </c:extLst>
            </c:dLbl>
            <c:dLbl>
              <c:idx val="2"/>
              <c:layout>
                <c:manualLayout>
                  <c:x val="-2.9493737333466299E-2"/>
                  <c:y val="2.36210691054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40-49C1-812D-ACEC589F20B8}"/>
                </c:ext>
              </c:extLst>
            </c:dLbl>
            <c:dLbl>
              <c:idx val="3"/>
              <c:layout>
                <c:manualLayout>
                  <c:x val="-2.9493737333466202E-2"/>
                  <c:y val="3.10744852545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240-49C1-812D-ACEC589F2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Hoja1!$A$4:$A$13</c:f>
              <c:numCache>
                <c:formatCode>General</c:formatCode>
                <c:ptCount val="10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</c:numCache>
            </c:numRef>
          </c:cat>
          <c:val>
            <c:numRef>
              <c:f>Hoja1!$F$4:$F$13</c:f>
              <c:numCache>
                <c:formatCode>0.0</c:formatCode>
                <c:ptCount val="10"/>
                <c:pt idx="0">
                  <c:v>20.33133886742829</c:v>
                </c:pt>
                <c:pt idx="1">
                  <c:v>23.732928346629581</c:v>
                </c:pt>
                <c:pt idx="2">
                  <c:v>25.032898190357781</c:v>
                </c:pt>
                <c:pt idx="3">
                  <c:v>27.210550887021469</c:v>
                </c:pt>
                <c:pt idx="4">
                  <c:v>31.78322063217486</c:v>
                </c:pt>
                <c:pt idx="5">
                  <c:v>35.471468692567491</c:v>
                </c:pt>
                <c:pt idx="6">
                  <c:v>38.358905070804248</c:v>
                </c:pt>
                <c:pt idx="7">
                  <c:v>42.54005448139641</c:v>
                </c:pt>
                <c:pt idx="8">
                  <c:v>44.103906895231042</c:v>
                </c:pt>
                <c:pt idx="9">
                  <c:v>43.164092978926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240-49C1-812D-ACEC589F2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0241152"/>
        <c:axId val="1766678656"/>
      </c:lineChart>
      <c:catAx>
        <c:axId val="181024115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66678656"/>
        <c:crosses val="autoZero"/>
        <c:auto val="1"/>
        <c:lblAlgn val="ctr"/>
        <c:lblOffset val="100"/>
        <c:noMultiLvlLbl val="0"/>
      </c:catAx>
      <c:valAx>
        <c:axId val="1766678656"/>
        <c:scaling>
          <c:orientation val="minMax"/>
          <c:max val="45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1024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52292-2C6F-8940-A5AD-1E41048DDD71}" type="datetimeFigureOut">
              <a:rPr lang="es-ES_tradnl" smtClean="0"/>
              <a:t>07/09/2017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AA2F5-659A-D348-B940-1E1C6C0D88A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103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AA2F5-659A-D348-B940-1E1C6C0D88A9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034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AA2F5-659A-D348-B940-1E1C6C0D88A9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174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AA2F5-659A-D348-B940-1E1C6C0D88A9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455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AA2F5-659A-D348-B940-1E1C6C0D88A9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361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BB20-06DC-D046-90CB-1B6E630D13D0}" type="datetime1">
              <a:rPr lang="es-MX" smtClean="0"/>
              <a:t>07/09/2017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30D8-8002-B046-AEE6-BBBE340D3925}" type="datetime1">
              <a:rPr lang="es-MX" smtClean="0"/>
              <a:t>07/09/2017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FA4C-E5F5-4E42-844B-C3FF6F82E9B9}" type="datetime1">
              <a:rPr lang="es-MX" smtClean="0"/>
              <a:t>07/09/2017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1C4B-9B8A-B94D-A86A-1A362287D8BA}" type="datetime1">
              <a:rPr lang="es-MX" smtClean="0"/>
              <a:t>07/09/2017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6841-8E48-1B4A-AF62-A7BE45CF1232}" type="datetime1">
              <a:rPr lang="es-MX" smtClean="0"/>
              <a:t>07/09/2017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3E4-B41F-A242-BE79-89BAF33AD5D5}" type="datetime1">
              <a:rPr lang="es-MX" smtClean="0"/>
              <a:t>07/09/2017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9057-6384-E445-AF0F-8A2949FA6D8C}" type="datetime1">
              <a:rPr lang="es-MX" smtClean="0"/>
              <a:t>07/09/2017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3D63-B0AF-F04D-B3FE-DEBF615ACF13}" type="datetime1">
              <a:rPr lang="es-MX" smtClean="0"/>
              <a:t>07/09/2017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101C-F5C3-9F41-8460-008C85237D87}" type="datetime1">
              <a:rPr lang="es-MX" smtClean="0"/>
              <a:t>07/09/2017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6181-E4D7-7042-9A24-CC2919693AFC}" type="datetime1">
              <a:rPr lang="es-MX" smtClean="0"/>
              <a:t>07/09/2017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A145-ACDF-FC46-9510-034B10FF26A6}" type="datetime1">
              <a:rPr lang="es-MX" smtClean="0"/>
              <a:t>07/09/2017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BBF4E-C5C7-5C4F-B446-7BB7C7BC193A}" type="datetime1">
              <a:rPr lang="es-MX" smtClean="0"/>
              <a:t>07/09/2017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6C348-38EA-7648-A9D8-AB35C7ACE60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784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3" y="0"/>
            <a:ext cx="9150981" cy="305032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" y="4661136"/>
            <a:ext cx="9143999" cy="2196864"/>
          </a:xfrm>
          <a:solidFill>
            <a:srgbClr val="D6E9F0"/>
          </a:solidFill>
        </p:spPr>
        <p:txBody>
          <a:bodyPr/>
          <a:lstStyle/>
          <a:p>
            <a:endParaRPr lang="es-ES_tradnl" dirty="0" smtClean="0"/>
          </a:p>
          <a:p>
            <a:r>
              <a:rPr lang="es-ES_tradnl" sz="3600" dirty="0" smtClean="0"/>
              <a:t>Imanol Ordorika</a:t>
            </a:r>
          </a:p>
          <a:p>
            <a:r>
              <a:rPr lang="es-ES_tradnl" sz="2000" dirty="0" smtClean="0"/>
              <a:t>Viernes 25 de agosto de 2017</a:t>
            </a:r>
            <a:br>
              <a:rPr lang="es-ES_tradnl" sz="2000" dirty="0" smtClean="0"/>
            </a:br>
            <a:r>
              <a:rPr lang="es-ES_tradnl" sz="2000" dirty="0" smtClean="0"/>
              <a:t>Instituto de Investigaciones Económicas</a:t>
            </a:r>
            <a:r>
              <a:rPr lang="es-ES_tradnl" sz="2000" dirty="0"/>
              <a:t/>
            </a:r>
            <a:br>
              <a:rPr lang="es-ES_tradnl" sz="2000" dirty="0"/>
            </a:br>
            <a:r>
              <a:rPr lang="es-ES_tradnl" sz="2000" dirty="0" smtClean="0"/>
              <a:t>Universidad Nacional Autónoma de México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1286" y="1610922"/>
            <a:ext cx="5486400" cy="1594965"/>
          </a:xfrm>
          <a:prstGeom prst="rect">
            <a:avLst/>
          </a:prstGeom>
          <a:solidFill>
            <a:srgbClr val="D6E9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4273020" y="2615131"/>
            <a:ext cx="1932339" cy="1432955"/>
          </a:xfrm>
          <a:prstGeom prst="rect">
            <a:avLst/>
          </a:prstGeom>
          <a:solidFill>
            <a:srgbClr val="D6E9F0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6983" y="3039454"/>
            <a:ext cx="9144000" cy="2017263"/>
          </a:xfrm>
          <a:solidFill>
            <a:srgbClr val="D6E9F0"/>
          </a:solidFill>
        </p:spPr>
        <p:txBody>
          <a:bodyPr>
            <a:normAutofit/>
          </a:bodyPr>
          <a:lstStyle/>
          <a:p>
            <a:r>
              <a:rPr lang="es-ES_tradnl" dirty="0" smtClean="0"/>
              <a:t>La educación superior en</a:t>
            </a:r>
            <a:br>
              <a:rPr lang="es-ES_tradnl" dirty="0" smtClean="0"/>
            </a:br>
            <a:r>
              <a:rPr lang="es-ES_tradnl" dirty="0" smtClean="0"/>
              <a:t>Estados Unidos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27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4716" y="0"/>
            <a:ext cx="7886700" cy="584715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dirty="0" err="1" smtClean="0"/>
              <a:t>Associate’s</a:t>
            </a:r>
            <a:r>
              <a:rPr lang="es-ES_tradnl" dirty="0" smtClean="0"/>
              <a:t> </a:t>
            </a:r>
            <a:r>
              <a:rPr lang="es-ES_tradnl" dirty="0" err="1" smtClean="0"/>
              <a:t>Colleges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3909" y="942321"/>
            <a:ext cx="8348262" cy="4962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800" dirty="0" smtClean="0"/>
              <a:t>Instituciones en las que el máximo nivel del título otorgado es de profesional asociado. Están clasificadas en nueve categorías, en función de la intersección de dos factores: el enfoque de trayectoria (transferencia, carrera, técnico o mixto) y tipo de estudiante predominante (tradicional, no tradicional o mixto</a:t>
            </a:r>
            <a:r>
              <a:rPr lang="es-ES_tradnl" sz="1800" dirty="0"/>
              <a:t>). Excluye a las instituciones especializadas y colegios tribales</a:t>
            </a:r>
            <a:r>
              <a:rPr lang="es-ES_tradnl" sz="1800" dirty="0" smtClean="0"/>
              <a:t>.</a:t>
            </a:r>
          </a:p>
          <a:p>
            <a:pPr marL="0" indent="0">
              <a:buNone/>
            </a:pPr>
            <a:r>
              <a:rPr lang="es-ES_tradnl" sz="1800" dirty="0" smtClean="0"/>
              <a:t>Categorías:</a:t>
            </a:r>
            <a:endParaRPr lang="es-ES_tradnl" sz="1800" dirty="0"/>
          </a:p>
          <a:p>
            <a:pPr>
              <a:spcBef>
                <a:spcPts val="400"/>
              </a:spcBef>
            </a:pPr>
            <a:r>
              <a:rPr lang="es-ES_tradnl" sz="1800" dirty="0" err="1" smtClean="0"/>
              <a:t>Associate's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Colleges</a:t>
            </a:r>
            <a:r>
              <a:rPr lang="es-ES_tradnl" sz="1800" dirty="0" smtClean="0"/>
              <a:t>: High Transfer-High </a:t>
            </a:r>
            <a:r>
              <a:rPr lang="es-ES_tradnl" sz="1800" dirty="0" err="1" smtClean="0"/>
              <a:t>Traditional</a:t>
            </a:r>
            <a:endParaRPr lang="es-ES_tradnl" sz="1800" dirty="0" smtClean="0"/>
          </a:p>
          <a:p>
            <a:pPr>
              <a:spcBef>
                <a:spcPts val="400"/>
              </a:spcBef>
            </a:pPr>
            <a:r>
              <a:rPr lang="es-ES_tradnl" sz="1800" dirty="0" err="1" smtClean="0"/>
              <a:t>Associate's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Colleges</a:t>
            </a:r>
            <a:r>
              <a:rPr lang="es-ES_tradnl" sz="1800" dirty="0" smtClean="0"/>
              <a:t>: High Transfer-</a:t>
            </a:r>
            <a:r>
              <a:rPr lang="es-ES_tradnl" sz="1800" dirty="0" err="1" smtClean="0"/>
              <a:t>Mixed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Traditional</a:t>
            </a:r>
            <a:r>
              <a:rPr lang="es-ES_tradnl" sz="1800" dirty="0" smtClean="0"/>
              <a:t>/</a:t>
            </a:r>
            <a:r>
              <a:rPr lang="es-ES_tradnl" sz="1800" dirty="0" err="1" smtClean="0"/>
              <a:t>Nontraditional</a:t>
            </a:r>
            <a:endParaRPr lang="es-ES_tradnl" sz="1800" dirty="0" smtClean="0"/>
          </a:p>
          <a:p>
            <a:pPr>
              <a:spcBef>
                <a:spcPts val="400"/>
              </a:spcBef>
            </a:pPr>
            <a:r>
              <a:rPr lang="es-ES_tradnl" sz="1800" dirty="0" err="1" smtClean="0"/>
              <a:t>Associate's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Colleges</a:t>
            </a:r>
            <a:r>
              <a:rPr lang="es-ES_tradnl" sz="1800" dirty="0" smtClean="0"/>
              <a:t>: High Transfer-High </a:t>
            </a:r>
            <a:r>
              <a:rPr lang="es-ES_tradnl" sz="1800" dirty="0" err="1" smtClean="0"/>
              <a:t>Nontraditional</a:t>
            </a:r>
            <a:endParaRPr lang="es-ES_tradnl" sz="1800" dirty="0" smtClean="0"/>
          </a:p>
          <a:p>
            <a:pPr>
              <a:spcBef>
                <a:spcPts val="400"/>
              </a:spcBef>
            </a:pPr>
            <a:r>
              <a:rPr lang="es-ES_tradnl" sz="1800" dirty="0" err="1" smtClean="0"/>
              <a:t>Associate's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Colleges</a:t>
            </a:r>
            <a:r>
              <a:rPr lang="es-ES_tradnl" sz="1800" dirty="0" smtClean="0"/>
              <a:t>: </a:t>
            </a:r>
            <a:r>
              <a:rPr lang="es-ES_tradnl" sz="1800" dirty="0" err="1" smtClean="0"/>
              <a:t>Mixed</a:t>
            </a:r>
            <a:r>
              <a:rPr lang="es-ES_tradnl" sz="1800" dirty="0" smtClean="0"/>
              <a:t> Transfer/</a:t>
            </a:r>
            <a:r>
              <a:rPr lang="es-ES_tradnl" sz="1800" dirty="0" err="1" smtClean="0"/>
              <a:t>Career</a:t>
            </a:r>
            <a:r>
              <a:rPr lang="es-ES_tradnl" sz="1800" dirty="0" smtClean="0"/>
              <a:t> &amp; </a:t>
            </a:r>
            <a:r>
              <a:rPr lang="es-ES_tradnl" sz="1800" dirty="0" err="1" smtClean="0"/>
              <a:t>Technical</a:t>
            </a:r>
            <a:r>
              <a:rPr lang="es-ES_tradnl" sz="1800" dirty="0" smtClean="0"/>
              <a:t>-High </a:t>
            </a:r>
            <a:r>
              <a:rPr lang="es-ES_tradnl" sz="1800" dirty="0" err="1" smtClean="0"/>
              <a:t>Traditional</a:t>
            </a:r>
            <a:endParaRPr lang="es-ES_tradnl" sz="1800" dirty="0" smtClean="0"/>
          </a:p>
          <a:p>
            <a:pPr>
              <a:spcBef>
                <a:spcPts val="400"/>
              </a:spcBef>
            </a:pPr>
            <a:r>
              <a:rPr lang="es-ES_tradnl" sz="1800" dirty="0" err="1" smtClean="0"/>
              <a:t>Associate's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Colleges</a:t>
            </a:r>
            <a:r>
              <a:rPr lang="es-ES_tradnl" sz="1800" dirty="0" smtClean="0"/>
              <a:t>: </a:t>
            </a:r>
            <a:r>
              <a:rPr lang="es-ES_tradnl" sz="1800" dirty="0" err="1" smtClean="0"/>
              <a:t>Mixed</a:t>
            </a:r>
            <a:r>
              <a:rPr lang="es-ES_tradnl" sz="1800" dirty="0" smtClean="0"/>
              <a:t> Transfer/</a:t>
            </a:r>
            <a:r>
              <a:rPr lang="es-ES_tradnl" sz="1800" dirty="0" err="1" smtClean="0"/>
              <a:t>Career</a:t>
            </a:r>
            <a:r>
              <a:rPr lang="es-ES_tradnl" sz="1800" dirty="0" smtClean="0"/>
              <a:t> &amp; </a:t>
            </a:r>
            <a:r>
              <a:rPr lang="es-ES_tradnl" sz="1800" dirty="0" err="1" smtClean="0"/>
              <a:t>Technical-Mixed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Traditional</a:t>
            </a:r>
            <a:r>
              <a:rPr lang="es-ES_tradnl" sz="1800" dirty="0" smtClean="0"/>
              <a:t>/</a:t>
            </a:r>
            <a:r>
              <a:rPr lang="es-ES_tradnl" sz="1800" dirty="0" err="1" smtClean="0"/>
              <a:t>Nontraditional</a:t>
            </a:r>
            <a:endParaRPr lang="es-ES_tradnl" sz="1800" dirty="0" smtClean="0"/>
          </a:p>
          <a:p>
            <a:pPr>
              <a:spcBef>
                <a:spcPts val="400"/>
              </a:spcBef>
            </a:pPr>
            <a:r>
              <a:rPr lang="es-ES_tradnl" sz="1800" dirty="0" err="1" smtClean="0"/>
              <a:t>Associate's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Colleges</a:t>
            </a:r>
            <a:r>
              <a:rPr lang="es-ES_tradnl" sz="1800" dirty="0" smtClean="0"/>
              <a:t>: </a:t>
            </a:r>
            <a:r>
              <a:rPr lang="es-ES_tradnl" sz="1800" dirty="0" err="1" smtClean="0"/>
              <a:t>Mixed</a:t>
            </a:r>
            <a:r>
              <a:rPr lang="es-ES_tradnl" sz="1800" dirty="0" smtClean="0"/>
              <a:t> Transfer/</a:t>
            </a:r>
            <a:r>
              <a:rPr lang="es-ES_tradnl" sz="1800" dirty="0" err="1" smtClean="0"/>
              <a:t>Career</a:t>
            </a:r>
            <a:r>
              <a:rPr lang="es-ES_tradnl" sz="1800" dirty="0" smtClean="0"/>
              <a:t> &amp; </a:t>
            </a:r>
            <a:r>
              <a:rPr lang="es-ES_tradnl" sz="1800" dirty="0" err="1" smtClean="0"/>
              <a:t>Technical</a:t>
            </a:r>
            <a:r>
              <a:rPr lang="es-ES_tradnl" sz="1800" dirty="0" smtClean="0"/>
              <a:t>-High </a:t>
            </a:r>
            <a:r>
              <a:rPr lang="es-ES_tradnl" sz="1800" dirty="0" err="1" smtClean="0"/>
              <a:t>Nontraditional</a:t>
            </a:r>
            <a:endParaRPr lang="es-ES_tradnl" sz="1800" dirty="0" smtClean="0"/>
          </a:p>
          <a:p>
            <a:pPr>
              <a:spcBef>
                <a:spcPts val="400"/>
              </a:spcBef>
            </a:pPr>
            <a:r>
              <a:rPr lang="es-ES_tradnl" sz="1800" dirty="0" err="1" smtClean="0"/>
              <a:t>Associate's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Colleges</a:t>
            </a:r>
            <a:r>
              <a:rPr lang="es-ES_tradnl" sz="1800" dirty="0" smtClean="0"/>
              <a:t>: High </a:t>
            </a:r>
            <a:r>
              <a:rPr lang="es-ES_tradnl" sz="1800" dirty="0" err="1" smtClean="0"/>
              <a:t>Career</a:t>
            </a:r>
            <a:r>
              <a:rPr lang="es-ES_tradnl" sz="1800" dirty="0" smtClean="0"/>
              <a:t> &amp; </a:t>
            </a:r>
            <a:r>
              <a:rPr lang="es-ES_tradnl" sz="1800" dirty="0" err="1" smtClean="0"/>
              <a:t>Technical</a:t>
            </a:r>
            <a:r>
              <a:rPr lang="es-ES_tradnl" sz="1800" dirty="0" smtClean="0"/>
              <a:t>-High </a:t>
            </a:r>
            <a:r>
              <a:rPr lang="es-ES_tradnl" sz="1800" dirty="0" err="1" smtClean="0"/>
              <a:t>Traditional</a:t>
            </a:r>
            <a:endParaRPr lang="es-ES_tradnl" sz="1800" dirty="0" smtClean="0"/>
          </a:p>
          <a:p>
            <a:pPr>
              <a:spcBef>
                <a:spcPts val="400"/>
              </a:spcBef>
            </a:pPr>
            <a:r>
              <a:rPr lang="es-ES_tradnl" sz="1800" dirty="0" err="1" smtClean="0"/>
              <a:t>Associate's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Colleges</a:t>
            </a:r>
            <a:r>
              <a:rPr lang="es-ES_tradnl" sz="1800" dirty="0" smtClean="0"/>
              <a:t>: High </a:t>
            </a:r>
            <a:r>
              <a:rPr lang="es-ES_tradnl" sz="1800" dirty="0" err="1" smtClean="0"/>
              <a:t>Career</a:t>
            </a:r>
            <a:r>
              <a:rPr lang="es-ES_tradnl" sz="1800" dirty="0" smtClean="0"/>
              <a:t> &amp; </a:t>
            </a:r>
            <a:r>
              <a:rPr lang="es-ES_tradnl" sz="1800" dirty="0" err="1" smtClean="0"/>
              <a:t>Technical-Mixed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Traditional</a:t>
            </a:r>
            <a:r>
              <a:rPr lang="es-ES_tradnl" sz="1800" dirty="0" smtClean="0"/>
              <a:t>/</a:t>
            </a:r>
            <a:r>
              <a:rPr lang="es-ES_tradnl" sz="1800" dirty="0" err="1" smtClean="0"/>
              <a:t>Nontraditional</a:t>
            </a:r>
            <a:endParaRPr lang="es-ES_tradnl" sz="1800" dirty="0" smtClean="0"/>
          </a:p>
          <a:p>
            <a:pPr>
              <a:spcBef>
                <a:spcPts val="400"/>
              </a:spcBef>
            </a:pPr>
            <a:r>
              <a:rPr lang="es-ES_tradnl" sz="1800" dirty="0" err="1" smtClean="0"/>
              <a:t>Associate's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Colleges</a:t>
            </a:r>
            <a:r>
              <a:rPr lang="es-ES_tradnl" sz="1800" dirty="0" smtClean="0"/>
              <a:t>: High </a:t>
            </a:r>
            <a:r>
              <a:rPr lang="es-ES_tradnl" sz="1800" dirty="0" err="1" smtClean="0"/>
              <a:t>Career</a:t>
            </a:r>
            <a:r>
              <a:rPr lang="es-ES_tradnl" sz="1800" dirty="0" smtClean="0"/>
              <a:t> &amp; </a:t>
            </a:r>
            <a:r>
              <a:rPr lang="es-ES_tradnl" sz="1800" dirty="0" err="1" smtClean="0"/>
              <a:t>Technical</a:t>
            </a:r>
            <a:r>
              <a:rPr lang="es-ES_tradnl" sz="1800" dirty="0" smtClean="0"/>
              <a:t>-High </a:t>
            </a:r>
            <a:r>
              <a:rPr lang="es-ES_tradnl" sz="1800" dirty="0" err="1" smtClean="0"/>
              <a:t>Nontraditional</a:t>
            </a:r>
            <a:endParaRPr lang="es-ES_tradnl" sz="1800" dirty="0" smtClean="0"/>
          </a:p>
          <a:p>
            <a:endParaRPr lang="es-ES_tradnl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10</a:t>
            </a:fld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628650" y="5905209"/>
            <a:ext cx="735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Fuente: Carnegie </a:t>
            </a:r>
            <a:r>
              <a:rPr lang="es-ES_tradnl" sz="1400" dirty="0" err="1"/>
              <a:t>Classification</a:t>
            </a:r>
            <a:r>
              <a:rPr lang="es-ES_tradnl" sz="1400" dirty="0"/>
              <a:t> of </a:t>
            </a:r>
            <a:r>
              <a:rPr lang="es-ES_tradnl" sz="1400" dirty="0" err="1"/>
              <a:t>Institutions</a:t>
            </a:r>
            <a:r>
              <a:rPr lang="es-ES_tradnl" sz="1400" dirty="0"/>
              <a:t> of </a:t>
            </a:r>
            <a:r>
              <a:rPr lang="es-ES_tradnl" sz="1400" dirty="0" err="1"/>
              <a:t>Higher</a:t>
            </a:r>
            <a:r>
              <a:rPr lang="es-ES_tradnl" sz="1400" dirty="0"/>
              <a:t> </a:t>
            </a:r>
            <a:r>
              <a:rPr lang="es-ES_tradnl" sz="1400" dirty="0" err="1" smtClean="0"/>
              <a:t>Education</a:t>
            </a:r>
            <a:r>
              <a:rPr lang="es-ES_tradnl" sz="1400" dirty="0" smtClean="0"/>
              <a:t>, http</a:t>
            </a:r>
            <a:r>
              <a:rPr lang="es-ES_tradnl" sz="1400" dirty="0"/>
              <a:t>://</a:t>
            </a:r>
            <a:r>
              <a:rPr lang="es-ES_tradnl" sz="1400" dirty="0" err="1"/>
              <a:t>carnegieclassifications.iu.edu</a:t>
            </a:r>
            <a:r>
              <a:rPr lang="es-ES_tradnl" sz="1400" dirty="0"/>
              <a:t>/</a:t>
            </a:r>
            <a:r>
              <a:rPr lang="es-ES_tradnl" sz="1400" dirty="0" err="1"/>
              <a:t>classification_descriptions</a:t>
            </a:r>
            <a:r>
              <a:rPr lang="es-ES_tradnl" sz="1400" dirty="0"/>
              <a:t>/</a:t>
            </a:r>
            <a:r>
              <a:rPr lang="es-ES_tradnl" sz="1400" dirty="0" err="1"/>
              <a:t>basic.php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6671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591" y="0"/>
            <a:ext cx="8648845" cy="628214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dirty="0" err="1" smtClean="0"/>
              <a:t>Special</a:t>
            </a:r>
            <a:r>
              <a:rPr lang="es-ES_tradnl" dirty="0" smtClean="0"/>
              <a:t> </a:t>
            </a:r>
            <a:r>
              <a:rPr lang="es-ES_tradnl" dirty="0" err="1" smtClean="0"/>
              <a:t>Focus</a:t>
            </a:r>
            <a:r>
              <a:rPr lang="es-ES_tradnl" dirty="0" smtClean="0"/>
              <a:t> </a:t>
            </a:r>
            <a:r>
              <a:rPr lang="es-ES_tradnl" dirty="0" err="1" smtClean="0"/>
              <a:t>Institutions</a:t>
            </a:r>
            <a:r>
              <a:rPr lang="es-ES_tradnl" dirty="0" smtClean="0"/>
              <a:t> / Tribal </a:t>
            </a:r>
            <a:r>
              <a:rPr lang="es-ES_tradnl" dirty="0" err="1" smtClean="0"/>
              <a:t>Colleges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869" y="914400"/>
            <a:ext cx="8445984" cy="53467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600" dirty="0" smtClean="0"/>
              <a:t>Las instituciones especializadas son aquellas en las que una alta concentración de los programas ofrecidos se ubican en un campo de conocimiento o profesional, o en un conjunto de campos relacionados.</a:t>
            </a:r>
          </a:p>
          <a:p>
            <a:r>
              <a:rPr lang="es-ES_tradnl" sz="1600" dirty="0" err="1" smtClean="0"/>
              <a:t>Special</a:t>
            </a:r>
            <a:r>
              <a:rPr lang="es-ES_tradnl" sz="1600" dirty="0" smtClean="0"/>
              <a:t> </a:t>
            </a:r>
            <a:r>
              <a:rPr lang="es-ES_tradnl" sz="1600" dirty="0" err="1"/>
              <a:t>Focus</a:t>
            </a:r>
            <a:r>
              <a:rPr lang="es-ES_tradnl" sz="1600" dirty="0"/>
              <a:t> </a:t>
            </a:r>
            <a:r>
              <a:rPr lang="es-ES_tradnl" sz="1600" dirty="0" err="1"/>
              <a:t>Two-Year</a:t>
            </a:r>
            <a:r>
              <a:rPr lang="es-ES_tradnl" sz="110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_tradnl" sz="1400" dirty="0" err="1" smtClean="0"/>
              <a:t>Health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Professions</a:t>
            </a:r>
            <a:endParaRPr lang="es-ES_tradnl" sz="1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_tradnl" sz="1400" dirty="0" err="1" smtClean="0"/>
              <a:t>Technical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Professions</a:t>
            </a:r>
            <a:endParaRPr lang="es-ES_tradnl" sz="1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_tradnl" sz="1400" dirty="0" err="1" smtClean="0"/>
              <a:t>Arts</a:t>
            </a:r>
            <a:r>
              <a:rPr lang="es-ES_tradnl" sz="1400" dirty="0" smtClean="0"/>
              <a:t> &amp; </a:t>
            </a:r>
            <a:r>
              <a:rPr lang="es-ES_tradnl" sz="1400" dirty="0" err="1" smtClean="0"/>
              <a:t>Design</a:t>
            </a:r>
            <a:endParaRPr lang="es-ES_tradnl" sz="1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_tradnl" sz="1400" dirty="0" err="1" smtClean="0"/>
              <a:t>Other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Fields</a:t>
            </a:r>
            <a:endParaRPr lang="es-ES_tradnl" sz="1400" dirty="0" smtClean="0"/>
          </a:p>
          <a:p>
            <a:r>
              <a:rPr lang="es-ES_tradnl" sz="1600" dirty="0" err="1" smtClean="0"/>
              <a:t>Special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Focus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Four-Year</a:t>
            </a:r>
            <a:r>
              <a:rPr lang="es-ES_tradnl" sz="1600" dirty="0" smtClean="0"/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_tradnl" sz="1400" dirty="0" err="1"/>
              <a:t>Faith-Related</a:t>
            </a:r>
            <a:r>
              <a:rPr lang="es-ES_tradnl" sz="1400" dirty="0"/>
              <a:t> </a:t>
            </a:r>
            <a:r>
              <a:rPr lang="es-ES_tradnl" sz="1400" dirty="0" err="1"/>
              <a:t>Institutions</a:t>
            </a:r>
            <a:endParaRPr lang="es-ES_tradnl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_tradnl" sz="1400" dirty="0"/>
              <a:t>Medical </a:t>
            </a:r>
            <a:r>
              <a:rPr lang="es-ES_tradnl" sz="1400" dirty="0" err="1"/>
              <a:t>Schools</a:t>
            </a:r>
            <a:r>
              <a:rPr lang="es-ES_tradnl" sz="1400" dirty="0"/>
              <a:t> &amp; Centers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s-ES_tradnl" sz="1400" dirty="0" err="1"/>
              <a:t>Other</a:t>
            </a:r>
            <a:r>
              <a:rPr lang="es-ES_tradnl" sz="1400" dirty="0"/>
              <a:t> </a:t>
            </a:r>
            <a:r>
              <a:rPr lang="es-ES_tradnl" sz="1400" dirty="0" err="1"/>
              <a:t>Health</a:t>
            </a:r>
            <a:r>
              <a:rPr lang="es-ES_tradnl" sz="1400" dirty="0"/>
              <a:t> </a:t>
            </a:r>
            <a:r>
              <a:rPr lang="es-ES_tradnl" sz="1400" dirty="0" err="1"/>
              <a:t>Professions</a:t>
            </a:r>
            <a:r>
              <a:rPr lang="es-ES_tradnl" sz="1400" dirty="0"/>
              <a:t> </a:t>
            </a:r>
            <a:r>
              <a:rPr lang="es-ES_tradnl" sz="1400" dirty="0" err="1"/>
              <a:t>Schools</a:t>
            </a:r>
            <a:endParaRPr lang="es-ES_tradnl" sz="1400" dirty="0"/>
          </a:p>
          <a:p>
            <a:pPr lvl="1">
              <a:spcBef>
                <a:spcPts val="0"/>
              </a:spcBef>
            </a:pPr>
            <a:r>
              <a:rPr lang="es-ES_tradnl" sz="1400" dirty="0" err="1" smtClean="0"/>
              <a:t>Engineering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Schools</a:t>
            </a:r>
            <a:endParaRPr lang="es-ES_tradnl" sz="1400" dirty="0" smtClean="0"/>
          </a:p>
          <a:p>
            <a:pPr lvl="1">
              <a:spcBef>
                <a:spcPts val="0"/>
              </a:spcBef>
            </a:pPr>
            <a:r>
              <a:rPr lang="es-ES_tradnl" sz="1400" dirty="0" err="1" smtClean="0"/>
              <a:t>Other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Technology-Related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Schools</a:t>
            </a:r>
            <a:endParaRPr lang="es-ES_tradnl" sz="1400" dirty="0" smtClean="0"/>
          </a:p>
          <a:p>
            <a:pPr lvl="1">
              <a:spcBef>
                <a:spcPts val="0"/>
              </a:spcBef>
            </a:pPr>
            <a:r>
              <a:rPr lang="es-ES_tradnl" sz="1400" dirty="0" smtClean="0"/>
              <a:t>Business &amp; Management </a:t>
            </a:r>
            <a:r>
              <a:rPr lang="es-ES_tradnl" sz="1400" dirty="0" err="1" smtClean="0"/>
              <a:t>Schools</a:t>
            </a:r>
            <a:endParaRPr lang="es-ES_tradnl" sz="1400" dirty="0" smtClean="0"/>
          </a:p>
          <a:p>
            <a:pPr lvl="1">
              <a:spcBef>
                <a:spcPts val="0"/>
              </a:spcBef>
            </a:pPr>
            <a:r>
              <a:rPr lang="es-ES_tradnl" sz="1400" dirty="0" err="1" smtClean="0"/>
              <a:t>Arts</a:t>
            </a:r>
            <a:r>
              <a:rPr lang="es-ES_tradnl" sz="1400" dirty="0" smtClean="0"/>
              <a:t>, </a:t>
            </a:r>
            <a:r>
              <a:rPr lang="es-ES_tradnl" sz="1400" dirty="0" err="1" smtClean="0"/>
              <a:t>Music</a:t>
            </a:r>
            <a:r>
              <a:rPr lang="es-ES_tradnl" sz="1400" dirty="0" smtClean="0"/>
              <a:t> &amp; </a:t>
            </a:r>
            <a:r>
              <a:rPr lang="es-ES_tradnl" sz="1400" dirty="0" err="1" smtClean="0"/>
              <a:t>Design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Schools</a:t>
            </a:r>
            <a:endParaRPr lang="es-ES_tradnl" sz="1400" dirty="0" smtClean="0"/>
          </a:p>
          <a:p>
            <a:pPr lvl="1">
              <a:spcBef>
                <a:spcPts val="0"/>
              </a:spcBef>
            </a:pPr>
            <a:r>
              <a:rPr lang="es-ES_tradnl" sz="1400" dirty="0" err="1" smtClean="0"/>
              <a:t>Law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Schools</a:t>
            </a:r>
            <a:endParaRPr lang="es-ES_tradnl" sz="1400" dirty="0" smtClean="0"/>
          </a:p>
          <a:p>
            <a:pPr lvl="1">
              <a:spcBef>
                <a:spcPts val="0"/>
              </a:spcBef>
            </a:pPr>
            <a:r>
              <a:rPr lang="es-ES_tradnl" sz="1400" dirty="0" err="1" smtClean="0"/>
              <a:t>Other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Special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Focus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Institutions</a:t>
            </a:r>
            <a:endParaRPr lang="es-ES_tradnl" sz="1400" dirty="0" smtClean="0"/>
          </a:p>
          <a:p>
            <a:pPr marL="0" indent="0">
              <a:buNone/>
            </a:pPr>
            <a:r>
              <a:rPr lang="es-ES_tradnl" sz="1600" dirty="0" smtClean="0"/>
              <a:t>Tribal </a:t>
            </a:r>
            <a:r>
              <a:rPr lang="es-ES_tradnl" sz="1600" dirty="0" err="1" smtClean="0"/>
              <a:t>Colleges</a:t>
            </a:r>
            <a:endParaRPr lang="es-ES_tradnl" sz="1600" dirty="0" smtClean="0"/>
          </a:p>
          <a:p>
            <a:r>
              <a:rPr lang="es-ES_tradnl" sz="1600" dirty="0" smtClean="0"/>
              <a:t>Colegios y universidades que forman parte de el </a:t>
            </a:r>
            <a:r>
              <a:rPr lang="es-ES_tradnl" sz="1600" i="1" dirty="0" smtClean="0"/>
              <a:t>American </a:t>
            </a:r>
            <a:r>
              <a:rPr lang="es-ES_tradnl" sz="1600" i="1" dirty="0" err="1" smtClean="0"/>
              <a:t>Indian</a:t>
            </a:r>
            <a:r>
              <a:rPr lang="es-ES_tradnl" sz="1600" i="1" dirty="0" smtClean="0"/>
              <a:t> </a:t>
            </a:r>
            <a:r>
              <a:rPr lang="es-ES_tradnl" sz="1600" i="1" dirty="0" err="1" smtClean="0"/>
              <a:t>Higher</a:t>
            </a:r>
            <a:r>
              <a:rPr lang="es-ES_tradnl" sz="1600" i="1" dirty="0" smtClean="0"/>
              <a:t> </a:t>
            </a:r>
            <a:r>
              <a:rPr lang="es-ES_tradnl" sz="1600" i="1" dirty="0" err="1" smtClean="0"/>
              <a:t>Education</a:t>
            </a:r>
            <a:r>
              <a:rPr lang="es-ES_tradnl" sz="1600" i="1" dirty="0" smtClean="0"/>
              <a:t> </a:t>
            </a:r>
            <a:r>
              <a:rPr lang="es-ES_tradnl" sz="1600" i="1" dirty="0" err="1" smtClean="0"/>
              <a:t>Consortium</a:t>
            </a:r>
            <a:r>
              <a:rPr lang="es-ES_tradnl" sz="1600" dirty="0" smtClean="0"/>
              <a:t>.</a:t>
            </a:r>
          </a:p>
          <a:p>
            <a:endParaRPr lang="es-ES_tradnl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11</a:t>
            </a:fld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628650" y="5905209"/>
            <a:ext cx="735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Fuente: Carnegie </a:t>
            </a:r>
            <a:r>
              <a:rPr lang="es-ES_tradnl" sz="1400" dirty="0" err="1"/>
              <a:t>Classification</a:t>
            </a:r>
            <a:r>
              <a:rPr lang="es-ES_tradnl" sz="1400" dirty="0"/>
              <a:t> of </a:t>
            </a:r>
            <a:r>
              <a:rPr lang="es-ES_tradnl" sz="1400" dirty="0" err="1"/>
              <a:t>Institutions</a:t>
            </a:r>
            <a:r>
              <a:rPr lang="es-ES_tradnl" sz="1400" dirty="0"/>
              <a:t> of </a:t>
            </a:r>
            <a:r>
              <a:rPr lang="es-ES_tradnl" sz="1400" dirty="0" err="1"/>
              <a:t>Higher</a:t>
            </a:r>
            <a:r>
              <a:rPr lang="es-ES_tradnl" sz="1400" dirty="0"/>
              <a:t> </a:t>
            </a:r>
            <a:r>
              <a:rPr lang="es-ES_tradnl" sz="1400" dirty="0" err="1" smtClean="0"/>
              <a:t>Education</a:t>
            </a:r>
            <a:r>
              <a:rPr lang="es-ES_tradnl" sz="1400" dirty="0" smtClean="0"/>
              <a:t>, http</a:t>
            </a:r>
            <a:r>
              <a:rPr lang="es-ES_tradnl" sz="1400" dirty="0"/>
              <a:t>://</a:t>
            </a:r>
            <a:r>
              <a:rPr lang="es-ES_tradnl" sz="1400" dirty="0" err="1"/>
              <a:t>carnegieclassifications.iu.edu</a:t>
            </a:r>
            <a:r>
              <a:rPr lang="es-ES_tradnl" sz="1400" dirty="0"/>
              <a:t>/</a:t>
            </a:r>
            <a:r>
              <a:rPr lang="es-ES_tradnl" sz="1400" dirty="0" err="1"/>
              <a:t>classification_descriptions</a:t>
            </a:r>
            <a:r>
              <a:rPr lang="es-ES_tradnl" sz="1400" dirty="0"/>
              <a:t>/</a:t>
            </a:r>
            <a:r>
              <a:rPr lang="es-ES_tradnl" sz="1400" dirty="0" err="1"/>
              <a:t>basic.php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4429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07792"/>
              </p:ext>
            </p:extLst>
          </p:nvPr>
        </p:nvGraphicFramePr>
        <p:xfrm>
          <a:off x="342028" y="1443583"/>
          <a:ext cx="8459947" cy="4177618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83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6987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Instituciones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Matrícula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8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Tipo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Número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Porcentaje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Porcentaje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Promedio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8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Doctoral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Highest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Research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Activity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3,323,616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28,901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8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Doctoral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Higher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Research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Activity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1,691,059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15,804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8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Doctoral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Moderate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Research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Activity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1,455,316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12,994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8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Master's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&amp;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Larger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Programs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3,347,908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8,328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8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Master's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&amp;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Medium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Programs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789,022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3.9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3,670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98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Master's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&amp;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Small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Programs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146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368,523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2,524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98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Baccalaureate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Colleges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572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956,928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1,673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98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Baccalaureate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Associate's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Colleges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403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1,038,353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2,577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98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Associate's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: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1,113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6,524,819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31.9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5,862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98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Special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Focus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Four-Year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: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764,159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763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98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Tribal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Colleges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17,929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512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78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4,221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20,481,953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4,852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593313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dirty="0" smtClean="0"/>
              <a:t>Instituciones y matrícula por tipo</a:t>
            </a:r>
            <a:endParaRPr lang="es-ES_tradn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12</a:t>
            </a:fld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300148" y="5905209"/>
            <a:ext cx="7678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Fuente: Carnegie </a:t>
            </a:r>
            <a:r>
              <a:rPr lang="es-ES_tradnl" sz="1400" dirty="0" err="1"/>
              <a:t>Classification</a:t>
            </a:r>
            <a:r>
              <a:rPr lang="es-ES_tradnl" sz="1400" dirty="0"/>
              <a:t> of </a:t>
            </a:r>
            <a:r>
              <a:rPr lang="es-ES_tradnl" sz="1400" dirty="0" err="1"/>
              <a:t>Institutions</a:t>
            </a:r>
            <a:r>
              <a:rPr lang="es-ES_tradnl" sz="1400" dirty="0"/>
              <a:t> of </a:t>
            </a:r>
            <a:r>
              <a:rPr lang="es-ES_tradnl" sz="1400" dirty="0" err="1"/>
              <a:t>Higher</a:t>
            </a:r>
            <a:r>
              <a:rPr lang="es-ES_tradnl" sz="1400" dirty="0"/>
              <a:t> </a:t>
            </a:r>
            <a:r>
              <a:rPr lang="es-ES_tradnl" sz="1400" dirty="0" err="1" smtClean="0"/>
              <a:t>Education</a:t>
            </a:r>
            <a:r>
              <a:rPr lang="es-ES_tradnl" sz="1400" dirty="0"/>
              <a:t>, http://</a:t>
            </a:r>
            <a:r>
              <a:rPr lang="es-ES_tradnl" sz="1400" dirty="0" err="1"/>
              <a:t>carnegieclassifications.iu.edu</a:t>
            </a:r>
            <a:r>
              <a:rPr lang="es-ES_tradnl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028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17243"/>
              </p:ext>
            </p:extLst>
          </p:nvPr>
        </p:nvGraphicFramePr>
        <p:xfrm>
          <a:off x="109065" y="1490701"/>
          <a:ext cx="8925871" cy="4184916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585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3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13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13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13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1468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Número de Instituciones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Porcentaje columna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Porcentaje renglón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456">
                <a:tc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Pública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Privada, no-lucro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Privada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lucro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Pública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Privada, no-lucro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Privada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lucro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Pública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Privada, no-lucro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Privada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lucro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Tipo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Doctoral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Highest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Research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Activity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Doctoral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Higher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Research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Activity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76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71.0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Doctoral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Moderate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Research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Activity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34.8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50.9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Master's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&amp;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Larger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Programs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Master's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&amp;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Medium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Programs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68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Master's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&amp;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Small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Programs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86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28.8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58.9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12.3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Baccalaureate Colleges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25.3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74.1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Baccalaureate/Associate's Colleges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61.8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Associate's Colleges: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899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186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80.8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Special Focus Four-Year: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616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38.0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6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Tribal Colleges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77.1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22.9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46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1,634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1,679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908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38.7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39.8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593313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dirty="0" smtClean="0"/>
              <a:t>Instituciones por tipo y control</a:t>
            </a:r>
            <a:endParaRPr lang="es-ES_tradn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13</a:t>
            </a:fld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300148" y="5905209"/>
            <a:ext cx="7678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Fuente: Carnegie </a:t>
            </a:r>
            <a:r>
              <a:rPr lang="es-ES_tradnl" sz="1400" dirty="0" err="1"/>
              <a:t>Classification</a:t>
            </a:r>
            <a:r>
              <a:rPr lang="es-ES_tradnl" sz="1400" dirty="0"/>
              <a:t> of </a:t>
            </a:r>
            <a:r>
              <a:rPr lang="es-ES_tradnl" sz="1400" dirty="0" err="1"/>
              <a:t>Institutions</a:t>
            </a:r>
            <a:r>
              <a:rPr lang="es-ES_tradnl" sz="1400" dirty="0"/>
              <a:t> of </a:t>
            </a:r>
            <a:r>
              <a:rPr lang="es-ES_tradnl" sz="1400" dirty="0" err="1"/>
              <a:t>Higher</a:t>
            </a:r>
            <a:r>
              <a:rPr lang="es-ES_tradnl" sz="1400" dirty="0"/>
              <a:t> </a:t>
            </a:r>
            <a:r>
              <a:rPr lang="es-ES_tradnl" sz="1400" dirty="0" err="1" smtClean="0"/>
              <a:t>Education</a:t>
            </a:r>
            <a:r>
              <a:rPr lang="es-ES_tradnl" sz="1400" dirty="0"/>
              <a:t>, http://</a:t>
            </a:r>
            <a:r>
              <a:rPr lang="es-ES_tradnl" sz="1400" dirty="0" err="1"/>
              <a:t>carnegieclassifications.iu.edu</a:t>
            </a:r>
            <a:r>
              <a:rPr lang="es-ES_tradnl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414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56933"/>
              </p:ext>
            </p:extLst>
          </p:nvPr>
        </p:nvGraphicFramePr>
        <p:xfrm>
          <a:off x="204170" y="1303980"/>
          <a:ext cx="8721701" cy="4057916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288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0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4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0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925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Matrícula total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Porcentaje columna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Porcentaje renglón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3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Tipo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Pública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Privada</a:t>
                      </a:r>
                    </a:p>
                    <a:p>
                      <a:pPr algn="ctr" fontAlgn="b"/>
                      <a:r>
                        <a:rPr lang="es-ES_trad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No-lucro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Privada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Lucro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Pública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Privada</a:t>
                      </a:r>
                    </a:p>
                    <a:p>
                      <a:pPr algn="ctr" fontAlgn="b"/>
                      <a:r>
                        <a:rPr lang="es-ES_trad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No-lucro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Privada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Lucro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Pública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Privada</a:t>
                      </a:r>
                    </a:p>
                    <a:p>
                      <a:pPr algn="ctr" fontAlgn="b"/>
                      <a:r>
                        <a:rPr lang="es-ES_trad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No-lucro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Privada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Lucro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76" marR="7576" marT="757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5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Doctoral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Highest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Research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2,722,709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600,907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81.9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5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Doctoral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Higher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Research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1,362,536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328,523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7.9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5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Doctoral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Moderate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Research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600,304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474,373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380,639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41.2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26.2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5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Master's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&amp;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Larger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1,848,605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1,122,970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376,333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26.8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55.2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33.5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5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Master's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&amp;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Medium </a:t>
                      </a:r>
                      <a:r>
                        <a:rPr lang="es-ES_tradnl" sz="1200" u="none" strike="noStrike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422,479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337,147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29,396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2.9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53.5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5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Master's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Colleges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&amp;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Univ.: 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Small </a:t>
                      </a:r>
                      <a:r>
                        <a:rPr lang="es-ES_tradnl" sz="1200" u="none" strike="noStrike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201,122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151,223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16,178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41.0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5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Baccalaureate Colleges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302,237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624,881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29,810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65.3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5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Baccalaureate/Associate's Colleges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783,370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65,137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189,846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75.4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6.3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5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Associate's Colleges: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6,388,471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16,274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120,074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43.4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97.9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5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Special Focus Four-Year: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74,731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425,160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264,268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5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Tribal Colleges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14,224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3,705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79.3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20.7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925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14,720,788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4,150,300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1,406,544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100.0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72.6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20.5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6.9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96" marR="6396" marT="6396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593313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dirty="0" smtClean="0"/>
              <a:t>Matrícula por tipo y control</a:t>
            </a:r>
            <a:endParaRPr lang="es-ES_tradn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14</a:t>
            </a:fld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467669" y="6408108"/>
            <a:ext cx="711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Fuente: </a:t>
            </a:r>
            <a:r>
              <a:rPr lang="es-ES_tradnl" sz="1100" dirty="0" err="1" smtClean="0"/>
              <a:t>National</a:t>
            </a:r>
            <a:r>
              <a:rPr lang="es-ES_tradnl" sz="1100" dirty="0" smtClean="0"/>
              <a:t> Center </a:t>
            </a:r>
            <a:r>
              <a:rPr lang="es-ES_tradnl" sz="1100" dirty="0" err="1" smtClean="0"/>
              <a:t>for</a:t>
            </a:r>
            <a:r>
              <a:rPr lang="es-ES_tradnl" sz="1100" dirty="0" smtClean="0"/>
              <a:t> </a:t>
            </a:r>
            <a:r>
              <a:rPr lang="es-ES_tradnl" sz="1100" dirty="0" err="1" smtClean="0"/>
              <a:t>Education</a:t>
            </a:r>
            <a:r>
              <a:rPr lang="es-ES_tradnl" sz="1100" dirty="0"/>
              <a:t> </a:t>
            </a:r>
            <a:r>
              <a:rPr lang="es-ES_tradnl" sz="1100" dirty="0" err="1"/>
              <a:t>Statistics</a:t>
            </a:r>
            <a:r>
              <a:rPr lang="es-ES_tradnl" sz="1100" dirty="0"/>
              <a:t>: https://</a:t>
            </a:r>
            <a:r>
              <a:rPr lang="es-ES_tradnl" sz="1100" dirty="0" err="1"/>
              <a:t>nces.ed.gov</a:t>
            </a:r>
            <a:r>
              <a:rPr lang="es-ES_tradnl" sz="1100" dirty="0"/>
              <a:t>/</a:t>
            </a:r>
            <a:r>
              <a:rPr lang="es-ES_tradnl" sz="1100" dirty="0" err="1"/>
              <a:t>programs</a:t>
            </a:r>
            <a:r>
              <a:rPr lang="es-ES_tradnl" sz="1100" dirty="0"/>
              <a:t>/</a:t>
            </a:r>
            <a:r>
              <a:rPr lang="es-ES_tradnl" sz="1100" dirty="0" err="1"/>
              <a:t>digest</a:t>
            </a:r>
            <a:r>
              <a:rPr lang="es-ES_tradnl" sz="1100" dirty="0"/>
              <a:t>/d13/</a:t>
            </a:r>
            <a:r>
              <a:rPr lang="es-ES_tradnl" sz="1100" dirty="0" err="1"/>
              <a:t>tables</a:t>
            </a:r>
            <a:r>
              <a:rPr lang="es-ES_tradnl" sz="1100" dirty="0"/>
              <a:t>/dt13_318.30.asp</a:t>
            </a:r>
          </a:p>
        </p:txBody>
      </p:sp>
    </p:spTree>
    <p:extLst>
      <p:ext uri="{BB962C8B-B14F-4D97-AF65-F5344CB8AC3E}">
        <p14:creationId xmlns:p14="http://schemas.microsoft.com/office/powerpoint/2010/main" val="6474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57176"/>
              </p:ext>
            </p:extLst>
          </p:nvPr>
        </p:nvGraphicFramePr>
        <p:xfrm>
          <a:off x="83762" y="802719"/>
          <a:ext cx="8948556" cy="5484056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2746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95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7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9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48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0420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_tradnl" sz="1400" u="none" strike="noStrike" dirty="0" smtClean="0">
                          <a:effectLst/>
                        </a:rPr>
                        <a:t>Área</a:t>
                      </a:r>
                      <a:r>
                        <a:rPr lang="es-ES_tradnl" sz="1400" u="none" strike="noStrike" baseline="0" dirty="0" smtClean="0">
                          <a:effectLst/>
                        </a:rPr>
                        <a:t> de conocimiento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 smtClean="0">
                          <a:effectLst/>
                        </a:rPr>
                        <a:t>Bachiller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 smtClean="0">
                          <a:effectLst/>
                        </a:rPr>
                        <a:t>Maestría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 smtClean="0">
                          <a:effectLst/>
                        </a:rPr>
                        <a:t>Doctorado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8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Total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 smtClean="0">
                          <a:effectLst/>
                        </a:rPr>
                        <a:t>Hombres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 smtClean="0">
                          <a:effectLst/>
                        </a:rPr>
                        <a:t>Mujeres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Total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 smtClean="0">
                          <a:effectLst/>
                        </a:rPr>
                        <a:t>Hombres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 smtClean="0">
                          <a:effectLst/>
                        </a:rPr>
                        <a:t>Mujeres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Total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 smtClean="0">
                          <a:effectLst/>
                        </a:rPr>
                        <a:t>Hombres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 smtClean="0">
                          <a:effectLst/>
                        </a:rPr>
                        <a:t>Mujeres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85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>
                          <a:effectLst/>
                        </a:rPr>
                        <a:t>     </a:t>
                      </a:r>
                      <a:r>
                        <a:rPr lang="es-ES_tradnl" sz="1400" u="none" strike="noStrike" dirty="0" smtClean="0">
                          <a:effectLst/>
                        </a:rPr>
                        <a:t>Total</a:t>
                      </a:r>
                      <a:endParaRPr lang="es-ES_tradnl" sz="14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1,791,046</a:t>
                      </a:r>
                      <a:endParaRPr lang="fi-FI" sz="1400" b="1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765,317</a:t>
                      </a:r>
                      <a:endParaRPr lang="uk-UA" sz="1400" b="1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1,025,729</a:t>
                      </a:r>
                      <a:endParaRPr lang="fi-FI" sz="14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754,229</a:t>
                      </a:r>
                      <a:endParaRPr lang="is-IS" sz="14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302,191</a:t>
                      </a:r>
                      <a:endParaRPr lang="fi-FI" sz="14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452,038</a:t>
                      </a:r>
                      <a:endParaRPr lang="nb-NO" sz="1400" b="1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170,062</a:t>
                      </a:r>
                      <a:endParaRPr lang="is-IS" sz="1400" b="1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82,611</a:t>
                      </a:r>
                      <a:endParaRPr lang="cs-CZ" sz="1400" b="1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87,451</a:t>
                      </a:r>
                      <a:endParaRPr lang="fi-FI" sz="14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3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>
                          <a:effectLst/>
                        </a:rPr>
                        <a:t>Business, </a:t>
                      </a:r>
                      <a:r>
                        <a:rPr lang="es-ES_tradnl" sz="1400" u="none" strike="noStrike" dirty="0" err="1">
                          <a:effectLst/>
                        </a:rPr>
                        <a:t>management</a:t>
                      </a:r>
                      <a:r>
                        <a:rPr lang="es-ES_tradnl" sz="1400" u="none" strike="noStrike" dirty="0">
                          <a:effectLst/>
                        </a:rPr>
                        <a:t>, marketing, and personal and </a:t>
                      </a:r>
                      <a:r>
                        <a:rPr lang="es-ES_tradnl" sz="1400" u="none" strike="noStrike" dirty="0" err="1">
                          <a:effectLst/>
                        </a:rPr>
                        <a:t>culinary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r>
                        <a:rPr lang="es-ES_tradnl" sz="1400" u="none" strike="noStrike" dirty="0" err="1">
                          <a:effectLst/>
                        </a:rPr>
                        <a:t>services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366,815</a:t>
                      </a:r>
                      <a:endParaRPr lang="cs-CZ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190,082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176,733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191,571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103,253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88,318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2,531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1,460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1,071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42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>
                          <a:effectLst/>
                        </a:rPr>
                        <a:t>Social </a:t>
                      </a:r>
                      <a:r>
                        <a:rPr lang="es-ES_tradnl" sz="1400" u="none" strike="noStrike" dirty="0" err="1">
                          <a:effectLst/>
                        </a:rPr>
                        <a:t>sciences</a:t>
                      </a:r>
                      <a:r>
                        <a:rPr lang="es-ES_tradnl" sz="1400" u="none" strike="noStrike" dirty="0">
                          <a:effectLst/>
                        </a:rPr>
                        <a:t> and </a:t>
                      </a:r>
                      <a:r>
                        <a:rPr lang="es-ES_tradnl" sz="1400" u="none" strike="noStrike" dirty="0" err="1">
                          <a:effectLst/>
                        </a:rPr>
                        <a:t>history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178,543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90,634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87,909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21,889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10,983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10,906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4,597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2,464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2,133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3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 err="1">
                          <a:effectLst/>
                        </a:rPr>
                        <a:t>Health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r>
                        <a:rPr lang="es-ES_tradnl" sz="1400" u="none" strike="noStrike" dirty="0" err="1">
                          <a:effectLst/>
                        </a:rPr>
                        <a:t>professions</a:t>
                      </a:r>
                      <a:r>
                        <a:rPr lang="es-ES_tradnl" sz="1400" u="none" strike="noStrike" dirty="0">
                          <a:effectLst/>
                        </a:rPr>
                        <a:t> and </a:t>
                      </a:r>
                      <a:r>
                        <a:rPr lang="es-ES_tradnl" sz="1400" u="none" strike="noStrike" dirty="0" err="1">
                          <a:effectLst/>
                        </a:rPr>
                        <a:t>related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r>
                        <a:rPr lang="es-ES_tradnl" sz="1400" u="none" strike="noStrike" dirty="0" err="1">
                          <a:effectLst/>
                        </a:rPr>
                        <a:t>programs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163,440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24,868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138,572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83,893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15,625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68,268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62,090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26,074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36,016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42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 err="1">
                          <a:effectLst/>
                        </a:rPr>
                        <a:t>Psychology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108,986</a:t>
                      </a:r>
                      <a:endParaRPr lang="pt-BR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25,406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83,580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26,834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5,435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21,399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5,928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1,519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4,409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42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Education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105,785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21,757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84,028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178,062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41,180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136,882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9,990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3,215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6,775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63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Engineering and engineering technologies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98,540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81,270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17,270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45,097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34,698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10,399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8,856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6,838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2,018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42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Biological and biomedical sciences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95,849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39,545</a:t>
                      </a:r>
                      <a:endParaRPr lang="cs-CZ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56,304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12,415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5,378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7,037</a:t>
                      </a:r>
                      <a:endParaRPr lang="en-U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7,935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3,708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4,227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42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Visual and performing arts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95,797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 dirty="0">
                          <a:effectLst/>
                        </a:rPr>
                        <a:t>37,158</a:t>
                      </a:r>
                      <a:endParaRPr lang="uk-UA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58,639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17,331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7,331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10,000</a:t>
                      </a:r>
                      <a:endParaRPr lang="en-U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1,728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790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938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63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Communication and communications technologies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88,752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33,525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55,227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9,496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3,065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6,431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567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242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325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63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English language and literature/letters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53,767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16,976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36,791</a:t>
                      </a:r>
                      <a:endParaRPr lang="cs-CZ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9,939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3,403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6,536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1,427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548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879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363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Homeland security, law enforcement, firefighting and related prot services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53,767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27,740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26,027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8,402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3,947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 dirty="0">
                          <a:effectLst/>
                        </a:rPr>
                        <a:t>4,455</a:t>
                      </a:r>
                      <a:endParaRPr lang="uk-UA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117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63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54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363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Computer and information sciences and support services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47,384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38,773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8,611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20,917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15,129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5,788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1,698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1,332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366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363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Liberal arts and sciences, general studies and humanities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46,925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16,944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29,981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3,791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1,490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2,301</a:t>
                      </a:r>
                      <a:endParaRPr lang="it-IT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93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32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61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6583" y="1"/>
            <a:ext cx="8997417" cy="802718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dirty="0" smtClean="0"/>
              <a:t>Títulos otorgados por nivel y área 1</a:t>
            </a:r>
            <a:br>
              <a:rPr lang="es-ES_tradnl" dirty="0" smtClean="0"/>
            </a:br>
            <a:r>
              <a:rPr lang="es-ES_tradnl" sz="2000" dirty="0" smtClean="0"/>
              <a:t>2011-2012</a:t>
            </a:r>
            <a:endParaRPr lang="es-ES_tradnl" sz="2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15</a:t>
            </a:fld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439749" y="6356351"/>
            <a:ext cx="711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Fuente: </a:t>
            </a:r>
            <a:r>
              <a:rPr lang="es-ES_tradnl" sz="1100" dirty="0" err="1" smtClean="0"/>
              <a:t>National</a:t>
            </a:r>
            <a:r>
              <a:rPr lang="es-ES_tradnl" sz="1100" dirty="0" smtClean="0"/>
              <a:t> Center </a:t>
            </a:r>
            <a:r>
              <a:rPr lang="es-ES_tradnl" sz="1100" dirty="0" err="1" smtClean="0"/>
              <a:t>for</a:t>
            </a:r>
            <a:r>
              <a:rPr lang="es-ES_tradnl" sz="1100" dirty="0" smtClean="0"/>
              <a:t> </a:t>
            </a:r>
            <a:r>
              <a:rPr lang="es-ES_tradnl" sz="1100" dirty="0" err="1" smtClean="0"/>
              <a:t>Education</a:t>
            </a:r>
            <a:r>
              <a:rPr lang="es-ES_tradnl" sz="1100" dirty="0"/>
              <a:t> </a:t>
            </a:r>
            <a:r>
              <a:rPr lang="es-ES_tradnl" sz="1100" dirty="0" err="1"/>
              <a:t>Statistics</a:t>
            </a:r>
            <a:r>
              <a:rPr lang="es-ES_tradnl" sz="1100" dirty="0"/>
              <a:t>: https://</a:t>
            </a:r>
            <a:r>
              <a:rPr lang="es-ES_tradnl" sz="1100" dirty="0" err="1"/>
              <a:t>nces.ed.gov</a:t>
            </a:r>
            <a:r>
              <a:rPr lang="es-ES_tradnl" sz="1100" dirty="0"/>
              <a:t>/</a:t>
            </a:r>
            <a:r>
              <a:rPr lang="es-ES_tradnl" sz="1100" dirty="0" err="1"/>
              <a:t>programs</a:t>
            </a:r>
            <a:r>
              <a:rPr lang="es-ES_tradnl" sz="1100" dirty="0"/>
              <a:t>/</a:t>
            </a:r>
            <a:r>
              <a:rPr lang="es-ES_tradnl" sz="1100" dirty="0" err="1"/>
              <a:t>digest</a:t>
            </a:r>
            <a:r>
              <a:rPr lang="es-ES_tradnl" sz="1100" dirty="0"/>
              <a:t>/d13/</a:t>
            </a:r>
            <a:r>
              <a:rPr lang="es-ES_tradnl" sz="1100" dirty="0" err="1"/>
              <a:t>tables</a:t>
            </a:r>
            <a:r>
              <a:rPr lang="es-ES_tradnl" sz="1100" dirty="0"/>
              <a:t>/dt13_318.30.asp</a:t>
            </a:r>
          </a:p>
        </p:txBody>
      </p:sp>
    </p:spTree>
    <p:extLst>
      <p:ext uri="{BB962C8B-B14F-4D97-AF65-F5344CB8AC3E}">
        <p14:creationId xmlns:p14="http://schemas.microsoft.com/office/powerpoint/2010/main" val="4359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6583" y="0"/>
            <a:ext cx="8997417" cy="804539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dirty="0" smtClean="0"/>
              <a:t>Títulos otorgados por nivel y área 2</a:t>
            </a:r>
            <a:br>
              <a:rPr lang="es-ES_tradnl" dirty="0" smtClean="0"/>
            </a:br>
            <a:r>
              <a:rPr lang="es-ES_tradnl" sz="1800" dirty="0" smtClean="0"/>
              <a:t>2011-2012</a:t>
            </a:r>
            <a:endParaRPr lang="es-ES_tradnl" sz="1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5596"/>
              </p:ext>
            </p:extLst>
          </p:nvPr>
        </p:nvGraphicFramePr>
        <p:xfrm>
          <a:off x="146583" y="804539"/>
          <a:ext cx="8878754" cy="5581538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142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4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5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6973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_tradnl" sz="1400" u="none" strike="noStrike" dirty="0" smtClean="0">
                          <a:effectLst/>
                        </a:rPr>
                        <a:t>Área</a:t>
                      </a:r>
                      <a:r>
                        <a:rPr lang="es-ES_tradnl" sz="1400" u="none" strike="noStrike" baseline="0" dirty="0" smtClean="0">
                          <a:effectLst/>
                        </a:rPr>
                        <a:t> de conocimiento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 smtClean="0">
                          <a:effectLst/>
                        </a:rPr>
                        <a:t>Bachiller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 smtClean="0">
                          <a:effectLst/>
                        </a:rPr>
                        <a:t>Maestría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 smtClean="0">
                          <a:effectLst/>
                        </a:rPr>
                        <a:t>Doctorado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97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Total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 smtClean="0">
                          <a:effectLst/>
                        </a:rPr>
                        <a:t>Hombres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 smtClean="0">
                          <a:effectLst/>
                        </a:rPr>
                        <a:t>Mujeres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Total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 smtClean="0">
                          <a:effectLst/>
                        </a:rPr>
                        <a:t>Hombres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 smtClean="0">
                          <a:effectLst/>
                        </a:rPr>
                        <a:t>Mujeres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Total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 smtClean="0">
                          <a:effectLst/>
                        </a:rPr>
                        <a:t>Hombres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 smtClean="0">
                          <a:effectLst/>
                        </a:rPr>
                        <a:t>Mujeres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5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 err="1">
                          <a:effectLst/>
                        </a:rPr>
                        <a:t>Parks</a:t>
                      </a:r>
                      <a:r>
                        <a:rPr lang="es-ES_tradnl" sz="1400" u="none" strike="noStrike" dirty="0">
                          <a:effectLst/>
                        </a:rPr>
                        <a:t>, </a:t>
                      </a:r>
                      <a:r>
                        <a:rPr lang="es-ES_tradnl" sz="1400" u="none" strike="noStrike" dirty="0" err="1">
                          <a:effectLst/>
                        </a:rPr>
                        <a:t>recreation</a:t>
                      </a:r>
                      <a:r>
                        <a:rPr lang="es-ES_tradnl" sz="1400" u="none" strike="noStrike" dirty="0">
                          <a:effectLst/>
                        </a:rPr>
                        <a:t>, </a:t>
                      </a:r>
                      <a:r>
                        <a:rPr lang="es-ES_tradnl" sz="1400" u="none" strike="noStrike" dirty="0" err="1">
                          <a:effectLst/>
                        </a:rPr>
                        <a:t>leisure</a:t>
                      </a:r>
                      <a:r>
                        <a:rPr lang="es-ES_tradnl" sz="1400" u="none" strike="noStrike" dirty="0">
                          <a:effectLst/>
                        </a:rPr>
                        <a:t>, and fitness </a:t>
                      </a:r>
                      <a:r>
                        <a:rPr lang="es-ES_tradnl" sz="1400" u="none" strike="noStrike" dirty="0" err="1">
                          <a:effectLst/>
                        </a:rPr>
                        <a:t>studies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38,993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20,830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18,163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7,047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3,938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3,109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288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161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127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97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 err="1">
                          <a:effectLst/>
                        </a:rPr>
                        <a:t>Agriculture</a:t>
                      </a:r>
                      <a:r>
                        <a:rPr lang="es-ES_tradnl" sz="1400" u="none" strike="noStrike" dirty="0">
                          <a:effectLst/>
                        </a:rPr>
                        <a:t> and natural </a:t>
                      </a:r>
                      <a:r>
                        <a:rPr lang="es-ES_tradnl" sz="1400" u="none" strike="noStrike" dirty="0" err="1">
                          <a:effectLst/>
                        </a:rPr>
                        <a:t>resources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30,929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15,453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15,476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6,390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3,026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3,364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1,333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721</a:t>
                      </a:r>
                      <a:endParaRPr lang="cs-CZ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612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73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 err="1">
                          <a:effectLst/>
                        </a:rPr>
                        <a:t>Public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r>
                        <a:rPr lang="es-ES_tradnl" sz="1400" u="none" strike="noStrike" dirty="0" err="1">
                          <a:effectLst/>
                        </a:rPr>
                        <a:t>administration</a:t>
                      </a:r>
                      <a:r>
                        <a:rPr lang="es-ES_tradnl" sz="1400" u="none" strike="noStrike" dirty="0">
                          <a:effectLst/>
                        </a:rPr>
                        <a:t> and social </a:t>
                      </a:r>
                      <a:r>
                        <a:rPr lang="es-ES_tradnl" sz="1400" u="none" strike="noStrike" dirty="0" err="1">
                          <a:effectLst/>
                        </a:rPr>
                        <a:t>service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r>
                        <a:rPr lang="es-ES_tradnl" sz="1400" u="none" strike="noStrike" dirty="0" err="1">
                          <a:effectLst/>
                        </a:rPr>
                        <a:t>professions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29,695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5,385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24,310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41,680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10,475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31,205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884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338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546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97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 err="1">
                          <a:effectLst/>
                        </a:rPr>
                        <a:t>Physical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r>
                        <a:rPr lang="es-ES_tradnl" sz="1400" u="none" strike="noStrike" dirty="0" err="1">
                          <a:effectLst/>
                        </a:rPr>
                        <a:t>sciences</a:t>
                      </a:r>
                      <a:r>
                        <a:rPr lang="es-ES_tradnl" sz="1400" u="none" strike="noStrike" dirty="0">
                          <a:effectLst/>
                        </a:rPr>
                        <a:t> and </a:t>
                      </a:r>
                      <a:r>
                        <a:rPr lang="es-ES_tradnl" sz="1400" u="none" strike="noStrike" dirty="0" err="1">
                          <a:effectLst/>
                        </a:rPr>
                        <a:t>science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r>
                        <a:rPr lang="es-ES_tradnl" sz="1400" u="none" strike="noStrike" dirty="0" err="1">
                          <a:effectLst/>
                        </a:rPr>
                        <a:t>technologies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26,663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15,972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10,691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6,910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4,299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2,611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5,370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3,609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1,761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5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 err="1">
                          <a:effectLst/>
                        </a:rPr>
                        <a:t>Family</a:t>
                      </a:r>
                      <a:r>
                        <a:rPr lang="es-ES_tradnl" sz="1400" u="none" strike="noStrike" dirty="0">
                          <a:effectLst/>
                        </a:rPr>
                        <a:t> and </a:t>
                      </a:r>
                      <a:r>
                        <a:rPr lang="es-ES_tradnl" sz="1400" u="none" strike="noStrike" dirty="0" err="1">
                          <a:effectLst/>
                        </a:rPr>
                        <a:t>consumer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r>
                        <a:rPr lang="es-ES_tradnl" sz="1400" u="none" strike="noStrike" dirty="0" err="1">
                          <a:effectLst/>
                        </a:rPr>
                        <a:t>sciences</a:t>
                      </a:r>
                      <a:r>
                        <a:rPr lang="es-ES_tradnl" sz="1400" u="none" strike="noStrike" dirty="0">
                          <a:effectLst/>
                        </a:rPr>
                        <a:t>/human </a:t>
                      </a:r>
                      <a:r>
                        <a:rPr lang="es-ES_tradnl" sz="1400" u="none" strike="noStrike" dirty="0" err="1">
                          <a:effectLst/>
                        </a:rPr>
                        <a:t>sciences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23,428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2,693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20,735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3,157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413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2,744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325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59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266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85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 err="1">
                          <a:effectLst/>
                        </a:rPr>
                        <a:t>Foreign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r>
                        <a:rPr lang="es-ES_tradnl" sz="1400" u="none" strike="noStrike" dirty="0" err="1">
                          <a:effectLst/>
                        </a:rPr>
                        <a:t>languages</a:t>
                      </a:r>
                      <a:r>
                        <a:rPr lang="es-ES_tradnl" sz="1400" u="none" strike="noStrike" dirty="0">
                          <a:effectLst/>
                        </a:rPr>
                        <a:t>, </a:t>
                      </a:r>
                      <a:r>
                        <a:rPr lang="es-ES_tradnl" sz="1400" u="none" strike="noStrike" dirty="0" err="1">
                          <a:effectLst/>
                        </a:rPr>
                        <a:t>literatures</a:t>
                      </a:r>
                      <a:r>
                        <a:rPr lang="es-ES_tradnl" sz="1400" u="none" strike="noStrike" dirty="0">
                          <a:effectLst/>
                        </a:rPr>
                        <a:t>, and </a:t>
                      </a:r>
                      <a:r>
                        <a:rPr lang="es-ES_tradnl" sz="1400" u="none" strike="noStrike" dirty="0" err="1">
                          <a:effectLst/>
                        </a:rPr>
                        <a:t>linguistics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21,764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6,630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15,134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3,827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1,280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2,547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1,231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497</a:t>
                      </a:r>
                      <a:endParaRPr lang="cs-CZ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734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97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 err="1">
                          <a:effectLst/>
                        </a:rPr>
                        <a:t>Mathematics</a:t>
                      </a:r>
                      <a:r>
                        <a:rPr lang="es-ES_tradnl" sz="1400" u="none" strike="noStrike" dirty="0">
                          <a:effectLst/>
                        </a:rPr>
                        <a:t> and </a:t>
                      </a:r>
                      <a:r>
                        <a:rPr lang="es-ES_tradnl" sz="1400" u="none" strike="noStrike" dirty="0" err="1">
                          <a:effectLst/>
                        </a:rPr>
                        <a:t>statistics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18,842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10,723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8,119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6,245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3,694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2,551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1,669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1,198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471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97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 err="1">
                          <a:effectLst/>
                        </a:rPr>
                        <a:t>Philosophy</a:t>
                      </a:r>
                      <a:r>
                        <a:rPr lang="es-ES_tradnl" sz="1400" u="none" strike="noStrike" dirty="0">
                          <a:effectLst/>
                        </a:rPr>
                        <a:t> and </a:t>
                      </a:r>
                      <a:r>
                        <a:rPr lang="es-ES_tradnl" sz="1400" u="none" strike="noStrike" dirty="0" err="1">
                          <a:effectLst/>
                        </a:rPr>
                        <a:t>religious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r>
                        <a:rPr lang="es-ES_tradnl" sz="1400" u="none" strike="noStrike" dirty="0" err="1">
                          <a:effectLst/>
                        </a:rPr>
                        <a:t>studies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12,651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7,963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4,688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2,003</a:t>
                      </a:r>
                      <a:endParaRPr lang="en-U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1,253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750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778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542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236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97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 err="1">
                          <a:effectLst/>
                        </a:rPr>
                        <a:t>Architecture</a:t>
                      </a:r>
                      <a:r>
                        <a:rPr lang="es-ES_tradnl" sz="1400" u="none" strike="noStrike" dirty="0">
                          <a:effectLst/>
                        </a:rPr>
                        <a:t> and </a:t>
                      </a:r>
                      <a:r>
                        <a:rPr lang="es-ES_tradnl" sz="1400" u="none" strike="noStrike" dirty="0" err="1">
                          <a:effectLst/>
                        </a:rPr>
                        <a:t>related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r>
                        <a:rPr lang="es-ES_tradnl" sz="1400" u="none" strike="noStrike" dirty="0" err="1">
                          <a:effectLst/>
                        </a:rPr>
                        <a:t>services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9,728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5,567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4,161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8,448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4,504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3,944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255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147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108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97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Theology and religious vocations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9,369</a:t>
                      </a:r>
                      <a:endParaRPr lang="cs-CZ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6,275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3,094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13,396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8,582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4,814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2,447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1,857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590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85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Area, ethnic, cultural, gender, and group studies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9,232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2,757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6,475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1,947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717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1,230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302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112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190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97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Transportation and materials moving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4,876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4,305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571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1,702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1,441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261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0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0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0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97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Legal professions and studies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4,592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1,388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3,204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6,614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3,209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3,405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46,836</a:t>
                      </a:r>
                      <a:endParaRPr lang="cs-CZ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 dirty="0">
                          <a:effectLst/>
                        </a:rPr>
                        <a:t>24,764</a:t>
                      </a:r>
                      <a:endParaRPr lang="fi-FI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22,072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97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Library science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95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7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88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u="none" strike="noStrike">
                          <a:effectLst/>
                        </a:rPr>
                        <a:t>7,441</a:t>
                      </a:r>
                      <a:endParaRPr lang="uk-UA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400" u="none" strike="noStrike">
                          <a:effectLst/>
                        </a:rPr>
                        <a:t>1,425</a:t>
                      </a:r>
                      <a:endParaRPr lang="fi-FI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6,016</a:t>
                      </a:r>
                      <a:endParaRPr lang="nb-NO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60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 dirty="0">
                          <a:effectLst/>
                        </a:rPr>
                        <a:t>24</a:t>
                      </a:r>
                      <a:endParaRPr lang="is-IS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36</a:t>
                      </a:r>
                      <a:endParaRPr lang="cs-CZ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97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>
                          <a:effectLst/>
                        </a:rPr>
                        <a:t>Military technologies and applied sciences 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86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69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17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29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21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8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0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0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0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97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u="none" strike="noStrike" dirty="0" err="1">
                          <a:effectLst/>
                        </a:rPr>
                        <a:t>Precision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r>
                        <a:rPr lang="es-ES_tradnl" sz="1400" u="none" strike="noStrike" dirty="0" err="1">
                          <a:effectLst/>
                        </a:rPr>
                        <a:t>production</a:t>
                      </a:r>
                      <a:r>
                        <a:rPr lang="es-ES_tradnl" sz="1400" u="none" strike="noStrike" dirty="0">
                          <a:effectLst/>
                        </a:rPr>
                        <a:t> 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37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28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9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11</a:t>
                      </a:r>
                      <a:endParaRPr lang="cs-CZ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9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400" u="none" strike="noStrike">
                          <a:effectLst/>
                        </a:rPr>
                        <a:t>2</a:t>
                      </a:r>
                      <a:endParaRPr lang="is-IS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0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>
                          <a:effectLst/>
                        </a:rPr>
                        <a:t>0</a:t>
                      </a:r>
                      <a:endParaRPr lang="es-ES_tradnl" sz="1400" b="0" i="0" u="none" strike="noStrik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400" u="none" strike="noStrike" dirty="0">
                          <a:effectLst/>
                        </a:rPr>
                        <a:t>0</a:t>
                      </a:r>
                      <a:endParaRPr lang="es-ES_tradnl" sz="14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569" marR="7569" marT="756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16</a:t>
            </a:fld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467669" y="6408108"/>
            <a:ext cx="711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Fuente: </a:t>
            </a:r>
            <a:r>
              <a:rPr lang="es-ES_tradnl" sz="1100" dirty="0" err="1" smtClean="0"/>
              <a:t>National</a:t>
            </a:r>
            <a:r>
              <a:rPr lang="es-ES_tradnl" sz="1100" dirty="0" smtClean="0"/>
              <a:t> Center </a:t>
            </a:r>
            <a:r>
              <a:rPr lang="es-ES_tradnl" sz="1100" dirty="0" err="1" smtClean="0"/>
              <a:t>for</a:t>
            </a:r>
            <a:r>
              <a:rPr lang="es-ES_tradnl" sz="1100" dirty="0" smtClean="0"/>
              <a:t> </a:t>
            </a:r>
            <a:r>
              <a:rPr lang="es-ES_tradnl" sz="1100" dirty="0" err="1" smtClean="0"/>
              <a:t>Education</a:t>
            </a:r>
            <a:r>
              <a:rPr lang="es-ES_tradnl" sz="1100" dirty="0"/>
              <a:t> </a:t>
            </a:r>
            <a:r>
              <a:rPr lang="es-ES_tradnl" sz="1100" dirty="0" err="1"/>
              <a:t>Statistics</a:t>
            </a:r>
            <a:r>
              <a:rPr lang="es-ES_tradnl" sz="1100" dirty="0"/>
              <a:t>: https://</a:t>
            </a:r>
            <a:r>
              <a:rPr lang="es-ES_tradnl" sz="1100" dirty="0" err="1"/>
              <a:t>nces.ed.gov</a:t>
            </a:r>
            <a:r>
              <a:rPr lang="es-ES_tradnl" sz="1100" dirty="0"/>
              <a:t>/</a:t>
            </a:r>
            <a:r>
              <a:rPr lang="es-ES_tradnl" sz="1100" dirty="0" err="1"/>
              <a:t>programs</a:t>
            </a:r>
            <a:r>
              <a:rPr lang="es-ES_tradnl" sz="1100" dirty="0"/>
              <a:t>/</a:t>
            </a:r>
            <a:r>
              <a:rPr lang="es-ES_tradnl" sz="1100" dirty="0" err="1"/>
              <a:t>digest</a:t>
            </a:r>
            <a:r>
              <a:rPr lang="es-ES_tradnl" sz="1100" dirty="0"/>
              <a:t>/d13/</a:t>
            </a:r>
            <a:r>
              <a:rPr lang="es-ES_tradnl" sz="1100" dirty="0" err="1"/>
              <a:t>tables</a:t>
            </a:r>
            <a:r>
              <a:rPr lang="es-ES_tradnl" sz="1100" dirty="0"/>
              <a:t>/dt13_318.30.asp</a:t>
            </a:r>
          </a:p>
        </p:txBody>
      </p:sp>
    </p:spTree>
    <p:extLst>
      <p:ext uri="{BB962C8B-B14F-4D97-AF65-F5344CB8AC3E}">
        <p14:creationId xmlns:p14="http://schemas.microsoft.com/office/powerpoint/2010/main" val="14067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718955"/>
          </a:xfrm>
        </p:spPr>
        <p:txBody>
          <a:bodyPr>
            <a:normAutofit/>
          </a:bodyPr>
          <a:lstStyle/>
          <a:p>
            <a:pPr algn="r"/>
            <a:r>
              <a:rPr lang="es-ES_tradnl" dirty="0" smtClean="0"/>
              <a:t>Cobertura 2 y 4 años</a:t>
            </a:r>
            <a:endParaRPr lang="es-ES_tradnl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96776"/>
              </p:ext>
            </p:extLst>
          </p:nvPr>
        </p:nvGraphicFramePr>
        <p:xfrm>
          <a:off x="831341" y="718956"/>
          <a:ext cx="7621624" cy="556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17</a:t>
            </a:fld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831341" y="6225546"/>
            <a:ext cx="711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Fuente: </a:t>
            </a:r>
            <a:r>
              <a:rPr lang="es-ES_tradnl" sz="1100" dirty="0" err="1" smtClean="0"/>
              <a:t>National</a:t>
            </a:r>
            <a:r>
              <a:rPr lang="es-ES_tradnl" sz="1100" dirty="0" smtClean="0"/>
              <a:t> Center </a:t>
            </a:r>
            <a:r>
              <a:rPr lang="es-ES_tradnl" sz="1100" dirty="0" err="1" smtClean="0"/>
              <a:t>for</a:t>
            </a:r>
            <a:r>
              <a:rPr lang="es-ES_tradnl" sz="1100" dirty="0" smtClean="0"/>
              <a:t> </a:t>
            </a:r>
            <a:r>
              <a:rPr lang="es-ES_tradnl" sz="1100" dirty="0" err="1" smtClean="0"/>
              <a:t>Education</a:t>
            </a:r>
            <a:r>
              <a:rPr lang="es-ES_tradnl" sz="1100" dirty="0"/>
              <a:t> </a:t>
            </a:r>
            <a:r>
              <a:rPr lang="es-ES_tradnl" sz="1100" dirty="0" err="1"/>
              <a:t>Statistics</a:t>
            </a:r>
            <a:r>
              <a:rPr lang="es-ES_tradnl" sz="1100" dirty="0"/>
              <a:t>: https://</a:t>
            </a:r>
            <a:r>
              <a:rPr lang="es-ES_tradnl" sz="1100" dirty="0" err="1"/>
              <a:t>nces.ed.gov</a:t>
            </a:r>
            <a:r>
              <a:rPr lang="es-ES_tradnl" sz="1100" dirty="0"/>
              <a:t>/</a:t>
            </a:r>
            <a:r>
              <a:rPr lang="es-ES_tradnl" sz="1100" dirty="0" err="1"/>
              <a:t>programs</a:t>
            </a:r>
            <a:r>
              <a:rPr lang="es-ES_tradnl" sz="1100" dirty="0"/>
              <a:t>/</a:t>
            </a:r>
            <a:r>
              <a:rPr lang="es-ES_tradnl" sz="1100" dirty="0" err="1"/>
              <a:t>digest</a:t>
            </a:r>
            <a:r>
              <a:rPr lang="es-ES_tradnl" sz="1100" dirty="0"/>
              <a:t>/d16/</a:t>
            </a:r>
            <a:r>
              <a:rPr lang="es-ES_tradnl" sz="1100" dirty="0" err="1"/>
              <a:t>tables</a:t>
            </a:r>
            <a:r>
              <a:rPr lang="es-ES_tradnl" sz="1100" dirty="0"/>
              <a:t>/dt16_302.60.asp</a:t>
            </a:r>
          </a:p>
        </p:txBody>
      </p:sp>
    </p:spTree>
    <p:extLst>
      <p:ext uri="{BB962C8B-B14F-4D97-AF65-F5344CB8AC3E}">
        <p14:creationId xmlns:p14="http://schemas.microsoft.com/office/powerpoint/2010/main" val="9925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718955"/>
          </a:xfrm>
        </p:spPr>
        <p:txBody>
          <a:bodyPr>
            <a:normAutofit/>
          </a:bodyPr>
          <a:lstStyle/>
          <a:p>
            <a:pPr algn="r"/>
            <a:r>
              <a:rPr lang="es-ES_tradnl" dirty="0" smtClean="0"/>
              <a:t>Cobertura hombres y mujeres</a:t>
            </a:r>
            <a:endParaRPr lang="es-ES_tradnl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2442"/>
              </p:ext>
            </p:extLst>
          </p:nvPr>
        </p:nvGraphicFramePr>
        <p:xfrm>
          <a:off x="809625" y="873125"/>
          <a:ext cx="7524750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18</a:t>
            </a:fld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809697" y="6139045"/>
            <a:ext cx="711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Fuente: </a:t>
            </a:r>
            <a:r>
              <a:rPr lang="es-ES_tradnl" sz="1100" dirty="0" err="1" smtClean="0"/>
              <a:t>National</a:t>
            </a:r>
            <a:r>
              <a:rPr lang="es-ES_tradnl" sz="1100" dirty="0" smtClean="0"/>
              <a:t> Center </a:t>
            </a:r>
            <a:r>
              <a:rPr lang="es-ES_tradnl" sz="1100" dirty="0" err="1" smtClean="0"/>
              <a:t>for</a:t>
            </a:r>
            <a:r>
              <a:rPr lang="es-ES_tradnl" sz="1100" dirty="0" smtClean="0"/>
              <a:t> </a:t>
            </a:r>
            <a:r>
              <a:rPr lang="es-ES_tradnl" sz="1100" dirty="0" err="1" smtClean="0"/>
              <a:t>Education</a:t>
            </a:r>
            <a:r>
              <a:rPr lang="es-ES_tradnl" sz="1100" dirty="0"/>
              <a:t> </a:t>
            </a:r>
            <a:r>
              <a:rPr lang="es-ES_tradnl" sz="1100" dirty="0" err="1"/>
              <a:t>Statistics</a:t>
            </a:r>
            <a:r>
              <a:rPr lang="es-ES_tradnl" sz="1100" dirty="0"/>
              <a:t>: https://</a:t>
            </a:r>
            <a:r>
              <a:rPr lang="es-ES_tradnl" sz="1100" dirty="0" err="1"/>
              <a:t>nces.ed.gov</a:t>
            </a:r>
            <a:r>
              <a:rPr lang="es-ES_tradnl" sz="1100" dirty="0"/>
              <a:t>/</a:t>
            </a:r>
            <a:r>
              <a:rPr lang="es-ES_tradnl" sz="1100" dirty="0" err="1"/>
              <a:t>programs</a:t>
            </a:r>
            <a:r>
              <a:rPr lang="es-ES_tradnl" sz="1100" dirty="0"/>
              <a:t>/</a:t>
            </a:r>
            <a:r>
              <a:rPr lang="es-ES_tradnl" sz="1100" dirty="0" err="1"/>
              <a:t>digest</a:t>
            </a:r>
            <a:r>
              <a:rPr lang="es-ES_tradnl" sz="1100" dirty="0"/>
              <a:t>/d16/</a:t>
            </a:r>
            <a:r>
              <a:rPr lang="es-ES_tradnl" sz="1100" dirty="0" err="1"/>
              <a:t>tables</a:t>
            </a:r>
            <a:r>
              <a:rPr lang="es-ES_tradnl" sz="1100" dirty="0"/>
              <a:t>/dt16_302.60.asp</a:t>
            </a:r>
          </a:p>
        </p:txBody>
      </p:sp>
    </p:spTree>
    <p:extLst>
      <p:ext uri="{BB962C8B-B14F-4D97-AF65-F5344CB8AC3E}">
        <p14:creationId xmlns:p14="http://schemas.microsoft.com/office/powerpoint/2010/main" val="14866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718956"/>
          </a:xfrm>
        </p:spPr>
        <p:txBody>
          <a:bodyPr>
            <a:normAutofit/>
          </a:bodyPr>
          <a:lstStyle/>
          <a:p>
            <a:pPr algn="r"/>
            <a:r>
              <a:rPr lang="es-ES_tradnl" dirty="0" smtClean="0"/>
              <a:t>Elementos para comparación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8956"/>
            <a:ext cx="7886700" cy="5528281"/>
          </a:xfrm>
        </p:spPr>
        <p:txBody>
          <a:bodyPr>
            <a:normAutofit fontScale="70000" lnSpcReduction="20000"/>
          </a:bodyPr>
          <a:lstStyle/>
          <a:p>
            <a:r>
              <a:rPr lang="es-ES_tradnl" dirty="0" smtClean="0"/>
              <a:t>Federalizado / sistemas estatales</a:t>
            </a:r>
          </a:p>
          <a:p>
            <a:r>
              <a:rPr lang="es-ES_tradnl" dirty="0" smtClean="0"/>
              <a:t>Altamente diversificado y estratificado</a:t>
            </a:r>
          </a:p>
          <a:p>
            <a:pPr lvl="1"/>
            <a:r>
              <a:rPr lang="es-ES_tradnl" dirty="0" smtClean="0"/>
              <a:t>Sistémica: tipo de instituciones</a:t>
            </a:r>
          </a:p>
          <a:p>
            <a:pPr lvl="1"/>
            <a:r>
              <a:rPr lang="es-ES_tradnl" dirty="0" smtClean="0"/>
              <a:t>Organización (control y financiamiento) </a:t>
            </a:r>
            <a:endParaRPr lang="es-ES_tradnl" dirty="0"/>
          </a:p>
          <a:p>
            <a:pPr lvl="2"/>
            <a:r>
              <a:rPr lang="es-ES_tradnl" dirty="0" smtClean="0"/>
              <a:t>público, </a:t>
            </a:r>
          </a:p>
          <a:p>
            <a:pPr lvl="2"/>
            <a:r>
              <a:rPr lang="es-ES_tradnl" dirty="0" smtClean="0"/>
              <a:t>privado no lucrativo</a:t>
            </a:r>
            <a:r>
              <a:rPr lang="es-ES_tradnl" dirty="0"/>
              <a:t>,</a:t>
            </a:r>
            <a:r>
              <a:rPr lang="es-ES_tradnl" dirty="0" smtClean="0"/>
              <a:t> </a:t>
            </a:r>
          </a:p>
          <a:p>
            <a:pPr lvl="2"/>
            <a:r>
              <a:rPr lang="es-ES_tradnl" dirty="0" smtClean="0"/>
              <a:t>lucrativo</a:t>
            </a:r>
          </a:p>
          <a:p>
            <a:pPr lvl="1"/>
            <a:r>
              <a:rPr lang="es-ES_tradnl" dirty="0" smtClean="0"/>
              <a:t>Población objetivo (etnia, religión, clase)</a:t>
            </a:r>
          </a:p>
          <a:p>
            <a:pPr lvl="1"/>
            <a:r>
              <a:rPr lang="es-ES_tradnl" dirty="0" smtClean="0"/>
              <a:t>Reputación</a:t>
            </a:r>
          </a:p>
          <a:p>
            <a:r>
              <a:rPr lang="es-ES_tradnl" dirty="0" smtClean="0"/>
              <a:t>Gobierno corporativo / colegiado</a:t>
            </a:r>
          </a:p>
          <a:p>
            <a:r>
              <a:rPr lang="es-ES_tradnl" dirty="0" smtClean="0"/>
              <a:t>Profesionalización de la academia</a:t>
            </a:r>
          </a:p>
          <a:p>
            <a:pPr lvl="1"/>
            <a:r>
              <a:rPr lang="es-ES_tradnl" dirty="0" smtClean="0"/>
              <a:t>Tiempos completos y </a:t>
            </a:r>
            <a:r>
              <a:rPr lang="es-ES_tradnl" dirty="0" err="1" smtClean="0"/>
              <a:t>definitividad</a:t>
            </a:r>
            <a:endParaRPr lang="es-ES_tradnl" dirty="0" smtClean="0"/>
          </a:p>
          <a:p>
            <a:pPr lvl="1"/>
            <a:r>
              <a:rPr lang="es-ES_tradnl" dirty="0" smtClean="0"/>
              <a:t>Sindicalización, diversidad salarial, negociación individual</a:t>
            </a:r>
          </a:p>
          <a:p>
            <a:r>
              <a:rPr lang="es-ES_tradnl" dirty="0" smtClean="0"/>
              <a:t>Colegiaturas </a:t>
            </a:r>
          </a:p>
          <a:p>
            <a:pPr lvl="1"/>
            <a:r>
              <a:rPr lang="es-ES_tradnl" dirty="0" smtClean="0"/>
              <a:t>Diferenciadas (por programa y por origen del estudiante)</a:t>
            </a:r>
          </a:p>
          <a:p>
            <a:pPr lvl="1"/>
            <a:r>
              <a:rPr lang="es-ES_tradnl" dirty="0" smtClean="0"/>
              <a:t>Variables (predomina alto costo / apoyo financiero amplio)</a:t>
            </a:r>
          </a:p>
          <a:p>
            <a:r>
              <a:rPr lang="es-ES_tradnl" dirty="0" smtClean="0"/>
              <a:t>Flexibilidad curricular</a:t>
            </a:r>
          </a:p>
          <a:p>
            <a:pPr lvl="1"/>
            <a:r>
              <a:rPr lang="es-ES_tradnl" dirty="0" smtClean="0"/>
              <a:t>Materias por nivel</a:t>
            </a:r>
          </a:p>
          <a:p>
            <a:pPr lvl="1"/>
            <a:r>
              <a:rPr lang="es-ES_tradnl" dirty="0" smtClean="0"/>
              <a:t>Transferencia de créditos entre departamentos e instituciones</a:t>
            </a:r>
          </a:p>
          <a:p>
            <a:r>
              <a:rPr lang="es-ES_tradnl" smtClean="0"/>
              <a:t>Cobertura</a:t>
            </a:r>
            <a:endParaRPr lang="es-ES_tradnl" dirty="0" smtClean="0"/>
          </a:p>
          <a:p>
            <a:pPr lvl="1"/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24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718956"/>
          </a:xfrm>
        </p:spPr>
        <p:txBody>
          <a:bodyPr>
            <a:normAutofit/>
          </a:bodyPr>
          <a:lstStyle/>
          <a:p>
            <a:pPr algn="r"/>
            <a:r>
              <a:rPr lang="es-ES_tradnl" dirty="0" smtClean="0"/>
              <a:t>Desarrollo histórico 1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8956"/>
            <a:ext cx="7886700" cy="5814467"/>
          </a:xfrm>
        </p:spPr>
        <p:txBody>
          <a:bodyPr>
            <a:normAutofit fontScale="70000" lnSpcReduction="20000"/>
          </a:bodyPr>
          <a:lstStyle/>
          <a:p>
            <a:r>
              <a:rPr lang="es-ES_tradnl" dirty="0" smtClean="0"/>
              <a:t>El periodo colonial</a:t>
            </a:r>
          </a:p>
          <a:p>
            <a:pPr lvl="1"/>
            <a:r>
              <a:rPr lang="es-ES_tradnl" dirty="0" smtClean="0"/>
              <a:t>Colegios coloniales. El primero Harvard </a:t>
            </a:r>
            <a:r>
              <a:rPr lang="es-ES_tradnl" dirty="0" err="1"/>
              <a:t>College</a:t>
            </a:r>
            <a:r>
              <a:rPr lang="es-ES_tradnl" dirty="0"/>
              <a:t> (1636). </a:t>
            </a:r>
            <a:r>
              <a:rPr lang="es-ES_tradnl" dirty="0" smtClean="0"/>
              <a:t>Hasta la </a:t>
            </a:r>
            <a:r>
              <a:rPr lang="es-ES_tradnl" dirty="0"/>
              <a:t>independencia se establecieron 9 colegios y seminarios </a:t>
            </a:r>
            <a:r>
              <a:rPr lang="es-ES_tradnl" dirty="0" smtClean="0"/>
              <a:t>(uno </a:t>
            </a:r>
            <a:r>
              <a:rPr lang="es-ES_tradnl" dirty="0"/>
              <a:t>en el sur</a:t>
            </a:r>
            <a:r>
              <a:rPr lang="es-ES_tradnl" dirty="0" smtClean="0"/>
              <a:t>)</a:t>
            </a:r>
          </a:p>
          <a:p>
            <a:pPr lvl="1"/>
            <a:r>
              <a:rPr lang="es-ES_tradnl" dirty="0" smtClean="0"/>
              <a:t>Lenguas clásicas y estudios liberales (generales)</a:t>
            </a:r>
          </a:p>
          <a:p>
            <a:pPr lvl="1"/>
            <a:r>
              <a:rPr lang="es-ES_tradnl" dirty="0" smtClean="0"/>
              <a:t>Conformación de élites, formación religiosa y comercial</a:t>
            </a:r>
          </a:p>
          <a:p>
            <a:r>
              <a:rPr lang="es-ES_tradnl" dirty="0" smtClean="0"/>
              <a:t>Independencia temprana</a:t>
            </a:r>
          </a:p>
          <a:p>
            <a:pPr lvl="1"/>
            <a:r>
              <a:rPr lang="es-ES_tradnl" dirty="0" smtClean="0"/>
              <a:t>Hasta el inicio del siglo XIX, casi </a:t>
            </a:r>
            <a:r>
              <a:rPr lang="es-ES_tradnl" dirty="0"/>
              <a:t>ninguna profesión requería una </a:t>
            </a:r>
            <a:r>
              <a:rPr lang="es-ES_tradnl" dirty="0" smtClean="0"/>
              <a:t>certificación </a:t>
            </a:r>
            <a:r>
              <a:rPr lang="es-ES_tradnl" dirty="0"/>
              <a:t>académica</a:t>
            </a:r>
          </a:p>
          <a:p>
            <a:pPr lvl="1"/>
            <a:r>
              <a:rPr lang="es-ES_tradnl" dirty="0" smtClean="0"/>
              <a:t>Lenguas clásicas y estudios liberales siguen siendo centrales.</a:t>
            </a:r>
          </a:p>
          <a:p>
            <a:pPr lvl="1"/>
            <a:r>
              <a:rPr lang="es-ES_tradnl" dirty="0" smtClean="0"/>
              <a:t>Nuevos campos de estudio formal como ingenierías y ciencias. </a:t>
            </a:r>
          </a:p>
          <a:p>
            <a:pPr lvl="1"/>
            <a:r>
              <a:rPr lang="es-ES_tradnl" dirty="0" smtClean="0"/>
              <a:t>Leyes y medicina en instituciones diferentes </a:t>
            </a:r>
          </a:p>
          <a:p>
            <a:r>
              <a:rPr lang="es-ES_tradnl" dirty="0" smtClean="0"/>
              <a:t>Mediados del siglo XIX </a:t>
            </a:r>
          </a:p>
          <a:p>
            <a:pPr lvl="1"/>
            <a:r>
              <a:rPr lang="es-ES_tradnl" dirty="0" smtClean="0"/>
              <a:t>Crecimiento y diversificación de instituciones</a:t>
            </a:r>
          </a:p>
          <a:p>
            <a:pPr lvl="1"/>
            <a:r>
              <a:rPr lang="es-ES_tradnl" dirty="0" smtClean="0"/>
              <a:t>Se mantienen los colegios de artes liberales relacionados a las iglesias</a:t>
            </a:r>
          </a:p>
          <a:p>
            <a:pPr lvl="1"/>
            <a:r>
              <a:rPr lang="es-ES_tradnl" dirty="0" smtClean="0"/>
              <a:t>Grupos de interés forman instituciones de estudios avanzados en ingeniería, ciencia y tecnología</a:t>
            </a:r>
          </a:p>
          <a:p>
            <a:pPr lvl="1"/>
            <a:r>
              <a:rPr lang="es-ES_tradnl" dirty="0" smtClean="0"/>
              <a:t>El gobierno federal se involucra por primera </a:t>
            </a:r>
            <a:r>
              <a:rPr lang="es-ES_tradnl" dirty="0"/>
              <a:t>vez </a:t>
            </a:r>
            <a:r>
              <a:rPr lang="es-ES_tradnl" dirty="0" smtClean="0"/>
              <a:t>con la </a:t>
            </a:r>
            <a:r>
              <a:rPr lang="es-ES_tradnl" dirty="0" err="1" smtClean="0"/>
              <a:t>Morrill</a:t>
            </a:r>
            <a:r>
              <a:rPr lang="es-ES_tradnl" dirty="0" smtClean="0"/>
              <a:t> </a:t>
            </a:r>
            <a:r>
              <a:rPr lang="es-ES_tradnl" dirty="0" err="1"/>
              <a:t>Act</a:t>
            </a:r>
            <a:r>
              <a:rPr lang="es-ES_tradnl" dirty="0"/>
              <a:t> of 1862 </a:t>
            </a:r>
            <a:r>
              <a:rPr lang="es-ES_tradnl" dirty="0" smtClean="0"/>
              <a:t>que adjudicaba tierras del oeste (</a:t>
            </a:r>
            <a:r>
              <a:rPr lang="es-ES_tradnl" dirty="0" err="1" smtClean="0"/>
              <a:t>land</a:t>
            </a:r>
            <a:r>
              <a:rPr lang="es-ES_tradnl" dirty="0" smtClean="0"/>
              <a:t> </a:t>
            </a:r>
            <a:r>
              <a:rPr lang="es-ES_tradnl" dirty="0" err="1" smtClean="0"/>
              <a:t>grants</a:t>
            </a:r>
            <a:r>
              <a:rPr lang="es-ES_tradnl" dirty="0" smtClean="0"/>
              <a:t>) a los estados, cuyo uso y venta se destinara a establecer programas de ciencias agrícolas, mecánicas y militares. Se crean universidades y colegios estatales.</a:t>
            </a:r>
          </a:p>
          <a:p>
            <a:pPr lvl="1"/>
            <a:r>
              <a:rPr lang="es-ES_tradnl" dirty="0" smtClean="0"/>
              <a:t>Entre 1887 y 1914 los </a:t>
            </a:r>
            <a:r>
              <a:rPr lang="es-ES_tradnl" dirty="0" err="1" smtClean="0"/>
              <a:t>land-grant</a:t>
            </a:r>
            <a:r>
              <a:rPr lang="es-ES_tradnl" dirty="0" smtClean="0"/>
              <a:t> </a:t>
            </a:r>
            <a:r>
              <a:rPr lang="es-ES_tradnl" dirty="0" err="1"/>
              <a:t>colleges</a:t>
            </a:r>
            <a:r>
              <a:rPr lang="es-ES_tradnl" dirty="0"/>
              <a:t> </a:t>
            </a:r>
            <a:r>
              <a:rPr lang="es-ES_tradnl" dirty="0" smtClean="0"/>
              <a:t>ganaron fuerza y apoyo y expandieron el alcance de sus </a:t>
            </a:r>
            <a:r>
              <a:rPr lang="es-ES_tradnl" dirty="0" err="1" smtClean="0"/>
              <a:t>curriculas</a:t>
            </a:r>
            <a:r>
              <a:rPr lang="es-ES_tradnl" dirty="0" smtClean="0"/>
              <a:t>. Con nueva legislación como la </a:t>
            </a:r>
            <a:r>
              <a:rPr lang="es-ES_tradnl" dirty="0" err="1" smtClean="0"/>
              <a:t>Hatch</a:t>
            </a:r>
            <a:r>
              <a:rPr lang="es-ES_tradnl" dirty="0" smtClean="0"/>
              <a:t> </a:t>
            </a:r>
            <a:r>
              <a:rPr lang="es-ES_tradnl" dirty="0" err="1"/>
              <a:t>Act</a:t>
            </a:r>
            <a:r>
              <a:rPr lang="es-ES_tradnl" dirty="0"/>
              <a:t> </a:t>
            </a:r>
            <a:r>
              <a:rPr lang="es-ES_tradnl" dirty="0" smtClean="0"/>
              <a:t>y la segunda </a:t>
            </a:r>
            <a:r>
              <a:rPr lang="es-ES_tradnl" dirty="0" err="1" smtClean="0"/>
              <a:t>Morrill</a:t>
            </a:r>
            <a:r>
              <a:rPr lang="es-ES_tradnl" dirty="0" smtClean="0"/>
              <a:t> </a:t>
            </a:r>
            <a:r>
              <a:rPr lang="es-ES_tradnl" dirty="0" err="1" smtClean="0"/>
              <a:t>Act</a:t>
            </a:r>
            <a:r>
              <a:rPr lang="es-ES_tradnl" dirty="0" smtClean="0"/>
              <a:t> de 1890 continuo la expansión del apoyo federal a la educación superior. Se establecen los </a:t>
            </a:r>
            <a:r>
              <a:rPr lang="es-ES_tradnl" dirty="0" err="1" smtClean="0"/>
              <a:t>Historically</a:t>
            </a:r>
            <a:r>
              <a:rPr lang="es-ES_tradnl" dirty="0" smtClean="0"/>
              <a:t> Black </a:t>
            </a:r>
            <a:r>
              <a:rPr lang="es-ES_tradnl" dirty="0" err="1" smtClean="0"/>
              <a:t>Colleges</a:t>
            </a:r>
            <a:endParaRPr lang="es-ES_tradnl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65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718956"/>
          </a:xfrm>
        </p:spPr>
        <p:txBody>
          <a:bodyPr>
            <a:normAutofit/>
          </a:bodyPr>
          <a:lstStyle/>
          <a:p>
            <a:pPr algn="r"/>
            <a:r>
              <a:rPr lang="es-ES_tradnl" dirty="0" smtClean="0"/>
              <a:t>Desarrollo histórico 2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8956"/>
            <a:ext cx="7886700" cy="5814467"/>
          </a:xfrm>
        </p:spPr>
        <p:txBody>
          <a:bodyPr>
            <a:normAutofit fontScale="70000" lnSpcReduction="20000"/>
          </a:bodyPr>
          <a:lstStyle/>
          <a:p>
            <a:r>
              <a:rPr lang="es-ES_tradnl" dirty="0" smtClean="0"/>
              <a:t>La “era de la universidad” (1870 a 1939)</a:t>
            </a:r>
          </a:p>
          <a:p>
            <a:pPr lvl="1"/>
            <a:r>
              <a:rPr lang="es-ES_tradnl" dirty="0" smtClean="0"/>
              <a:t>Expansión económica y comercial permite inversión y expansión de filantropía. Se establecen los “</a:t>
            </a:r>
            <a:r>
              <a:rPr lang="es-ES_tradnl" dirty="0" err="1" smtClean="0"/>
              <a:t>endowments</a:t>
            </a:r>
            <a:r>
              <a:rPr lang="es-ES_tradnl" dirty="0" smtClean="0"/>
              <a:t>” (patrimonios)</a:t>
            </a:r>
          </a:p>
          <a:p>
            <a:pPr lvl="1"/>
            <a:r>
              <a:rPr lang="es-ES_tradnl" dirty="0" smtClean="0"/>
              <a:t>En 1900 los presidentes de 14 instituciones crean la </a:t>
            </a:r>
            <a:r>
              <a:rPr lang="es-ES_tradnl" dirty="0" err="1" smtClean="0"/>
              <a:t>Association</a:t>
            </a:r>
            <a:r>
              <a:rPr lang="es-ES_tradnl" dirty="0" smtClean="0"/>
              <a:t> </a:t>
            </a:r>
            <a:r>
              <a:rPr lang="es-ES_tradnl" dirty="0"/>
              <a:t>of American </a:t>
            </a:r>
            <a:r>
              <a:rPr lang="es-ES_tradnl" dirty="0" err="1" smtClean="0"/>
              <a:t>Universities</a:t>
            </a:r>
            <a:r>
              <a:rPr lang="es-ES_tradnl" dirty="0" smtClean="0"/>
              <a:t> (Johns </a:t>
            </a:r>
            <a:r>
              <a:rPr lang="es-ES_tradnl" dirty="0"/>
              <a:t>Hopkins, Columbia, Harvard, </a:t>
            </a:r>
            <a:r>
              <a:rPr lang="es-ES_tradnl" dirty="0" err="1"/>
              <a:t>Cornell</a:t>
            </a:r>
            <a:r>
              <a:rPr lang="es-ES_tradnl" dirty="0"/>
              <a:t>, Yale, Clark, </a:t>
            </a:r>
            <a:r>
              <a:rPr lang="es-ES_tradnl" dirty="0" err="1"/>
              <a:t>Catholic</a:t>
            </a:r>
            <a:r>
              <a:rPr lang="es-ES_tradnl" dirty="0"/>
              <a:t> </a:t>
            </a:r>
            <a:r>
              <a:rPr lang="es-ES_tradnl" dirty="0" err="1"/>
              <a:t>University</a:t>
            </a:r>
            <a:r>
              <a:rPr lang="es-ES_tradnl" dirty="0"/>
              <a:t>, Princeton, Stanford, </a:t>
            </a:r>
            <a:r>
              <a:rPr lang="es-ES_tradnl" dirty="0" smtClean="0"/>
              <a:t>y las universidades de Chicago</a:t>
            </a:r>
            <a:r>
              <a:rPr lang="es-ES_tradnl" dirty="0"/>
              <a:t>, Pennsylvania, California, Michigan, </a:t>
            </a:r>
            <a:r>
              <a:rPr lang="es-ES_tradnl" dirty="0" smtClean="0"/>
              <a:t>y Wisconsin)</a:t>
            </a:r>
          </a:p>
          <a:p>
            <a:pPr lvl="1"/>
            <a:r>
              <a:rPr lang="es-ES_tradnl" dirty="0" smtClean="0"/>
              <a:t>Intenso debate sobre la universidad </a:t>
            </a:r>
            <a:r>
              <a:rPr lang="es-ES_tradnl" dirty="0"/>
              <a:t>Americana </a:t>
            </a:r>
            <a:r>
              <a:rPr lang="es-ES_tradnl" dirty="0" smtClean="0"/>
              <a:t>moderna. Énfasis en programas de posgrado (incluido el PhD), programas profesionales variados como agricultura, ingeniería, negocios, educación, economía del hogar y entrenamiento militar. </a:t>
            </a:r>
          </a:p>
          <a:p>
            <a:pPr lvl="1"/>
            <a:r>
              <a:rPr lang="es-ES_tradnl" dirty="0" smtClean="0"/>
              <a:t>Las tres profesiones tradicionales de </a:t>
            </a:r>
            <a:r>
              <a:rPr lang="es-ES_tradnl" dirty="0"/>
              <a:t>l</a:t>
            </a:r>
            <a:r>
              <a:rPr lang="es-ES_tradnl" dirty="0" smtClean="0"/>
              <a:t>eyes, medicina y teología desarrollaron relaciones con universidades y establecieron estándares académicos.</a:t>
            </a:r>
          </a:p>
          <a:p>
            <a:pPr lvl="1"/>
            <a:r>
              <a:rPr lang="es-ES_tradnl" dirty="0" smtClean="0"/>
              <a:t>Se crean la Carnegie </a:t>
            </a:r>
            <a:r>
              <a:rPr lang="es-ES_tradnl" dirty="0" err="1"/>
              <a:t>Foundation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Advancement</a:t>
            </a:r>
            <a:r>
              <a:rPr lang="es-ES_tradnl" dirty="0"/>
              <a:t> of </a:t>
            </a:r>
            <a:r>
              <a:rPr lang="es-ES_tradnl" dirty="0" err="1"/>
              <a:t>Teaching</a:t>
            </a:r>
            <a:r>
              <a:rPr lang="es-ES_tradnl" dirty="0"/>
              <a:t> </a:t>
            </a:r>
            <a:r>
              <a:rPr lang="es-ES_tradnl" dirty="0" smtClean="0"/>
              <a:t>y la Rockefeller </a:t>
            </a:r>
            <a:r>
              <a:rPr lang="es-ES_tradnl" dirty="0"/>
              <a:t>General </a:t>
            </a:r>
            <a:r>
              <a:rPr lang="es-ES_tradnl" dirty="0" err="1"/>
              <a:t>Education</a:t>
            </a:r>
            <a:r>
              <a:rPr lang="es-ES_tradnl" dirty="0"/>
              <a:t> </a:t>
            </a:r>
            <a:r>
              <a:rPr lang="es-ES_tradnl" dirty="0" err="1"/>
              <a:t>Board</a:t>
            </a:r>
            <a:r>
              <a:rPr lang="es-ES_tradnl" dirty="0"/>
              <a:t> </a:t>
            </a:r>
            <a:r>
              <a:rPr lang="es-ES_tradnl" dirty="0" smtClean="0"/>
              <a:t>(privados) que utilizaron mecanismos de incentivos y coerción para establecer criterios de admisión, instrucción y certificación</a:t>
            </a:r>
          </a:p>
          <a:p>
            <a:pPr lvl="1"/>
            <a:r>
              <a:rPr lang="es-ES_tradnl" dirty="0" smtClean="0"/>
              <a:t>Se establecen colegios y universidades para </a:t>
            </a:r>
            <a:r>
              <a:rPr lang="es-ES_tradnl" dirty="0"/>
              <a:t>mujeres (Smith, </a:t>
            </a:r>
            <a:r>
              <a:rPr lang="es-ES_tradnl" dirty="0" err="1"/>
              <a:t>Wellesley</a:t>
            </a:r>
            <a:r>
              <a:rPr lang="es-ES_tradnl" dirty="0"/>
              <a:t>, </a:t>
            </a:r>
            <a:r>
              <a:rPr lang="es-ES_tradnl" dirty="0" err="1"/>
              <a:t>Radcliffe</a:t>
            </a:r>
            <a:r>
              <a:rPr lang="es-ES_tradnl" dirty="0"/>
              <a:t>, </a:t>
            </a:r>
            <a:r>
              <a:rPr lang="es-ES_tradnl" dirty="0" err="1"/>
              <a:t>Pembroke</a:t>
            </a:r>
            <a:r>
              <a:rPr lang="es-ES_tradnl" dirty="0"/>
              <a:t>, </a:t>
            </a:r>
            <a:r>
              <a:rPr lang="es-ES_tradnl" dirty="0" err="1"/>
              <a:t>Barnard</a:t>
            </a:r>
            <a:r>
              <a:rPr lang="es-ES_tradnl" dirty="0"/>
              <a:t>, </a:t>
            </a:r>
            <a:r>
              <a:rPr lang="es-ES_tradnl" dirty="0" smtClean="0"/>
              <a:t>y </a:t>
            </a:r>
            <a:r>
              <a:rPr lang="es-ES_tradnl" dirty="0" err="1" smtClean="0"/>
              <a:t>Bryn</a:t>
            </a:r>
            <a:r>
              <a:rPr lang="es-ES_tradnl" dirty="0" smtClean="0"/>
              <a:t> </a:t>
            </a:r>
            <a:r>
              <a:rPr lang="es-ES_tradnl" dirty="0" err="1" smtClean="0"/>
              <a:t>Mawr</a:t>
            </a:r>
            <a:r>
              <a:rPr lang="es-ES_tradnl" dirty="0" smtClean="0"/>
              <a:t>) y ellas ganan acceso a Chicago</a:t>
            </a:r>
            <a:r>
              <a:rPr lang="es-ES_tradnl" dirty="0"/>
              <a:t>, </a:t>
            </a:r>
            <a:r>
              <a:rPr lang="es-ES_tradnl" dirty="0" smtClean="0"/>
              <a:t>Stanford, y otros colegios y universidades estatales en el medio oeste y el oeste</a:t>
            </a:r>
          </a:p>
          <a:p>
            <a:pPr lvl="1"/>
            <a:r>
              <a:rPr lang="es-ES_tradnl" dirty="0" smtClean="0"/>
              <a:t>Después de la primera guerra mundial y a pesar de la gran depresión (1929) aumenta la popularidad de los colegios y universidades. Se incrementa la matrícula. </a:t>
            </a:r>
          </a:p>
          <a:p>
            <a:pPr lvl="1"/>
            <a:r>
              <a:rPr lang="es-ES_tradnl" dirty="0" smtClean="0"/>
              <a:t>Falta de consenso en los objetivos de las universidades (</a:t>
            </a:r>
            <a:r>
              <a:rPr lang="es-ES_tradnl" dirty="0" err="1" smtClean="0"/>
              <a:t>Flexner</a:t>
            </a:r>
            <a:r>
              <a:rPr lang="es-ES_tradnl" dirty="0" smtClean="0"/>
              <a:t>).</a:t>
            </a:r>
          </a:p>
          <a:p>
            <a:pPr lvl="1"/>
            <a:r>
              <a:rPr lang="es-ES_tradnl" dirty="0" smtClean="0"/>
              <a:t>Disminuye la inversión federal y estatal y se fortalecen los vínculos de las universidades con el sector privado en negocios y proyectos industriales (Stanford, MIT y CIT). Se fortalecen los departamentos de física e ingenierías.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718956"/>
          </a:xfrm>
        </p:spPr>
        <p:txBody>
          <a:bodyPr>
            <a:normAutofit/>
          </a:bodyPr>
          <a:lstStyle/>
          <a:p>
            <a:pPr algn="r"/>
            <a:r>
              <a:rPr lang="es-ES_tradnl" dirty="0" smtClean="0"/>
              <a:t>Desarrollo histórico 3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8956"/>
            <a:ext cx="7886700" cy="5458007"/>
          </a:xfrm>
        </p:spPr>
        <p:txBody>
          <a:bodyPr>
            <a:normAutofit fontScale="70000" lnSpcReduction="20000"/>
          </a:bodyPr>
          <a:lstStyle/>
          <a:p>
            <a:r>
              <a:rPr lang="es-ES_tradnl" dirty="0" smtClean="0"/>
              <a:t>La era dorada: </a:t>
            </a:r>
            <a:r>
              <a:rPr lang="es-ES_tradnl" dirty="0"/>
              <a:t>1945 </a:t>
            </a:r>
            <a:r>
              <a:rPr lang="es-ES_tradnl" dirty="0" smtClean="0"/>
              <a:t>a 1970</a:t>
            </a:r>
            <a:endParaRPr lang="es-ES_tradnl" dirty="0"/>
          </a:p>
          <a:p>
            <a:pPr lvl="1"/>
            <a:r>
              <a:rPr lang="es-ES_tradnl" dirty="0" err="1" smtClean="0"/>
              <a:t>Servicemen's</a:t>
            </a:r>
            <a:r>
              <a:rPr lang="es-ES_tradnl" dirty="0" smtClean="0"/>
              <a:t> </a:t>
            </a:r>
            <a:r>
              <a:rPr lang="es-ES_tradnl" dirty="0" err="1"/>
              <a:t>Readjustment</a:t>
            </a:r>
            <a:r>
              <a:rPr lang="es-ES_tradnl" dirty="0"/>
              <a:t> </a:t>
            </a:r>
            <a:r>
              <a:rPr lang="es-ES_tradnl" dirty="0" err="1"/>
              <a:t>Act</a:t>
            </a:r>
            <a:r>
              <a:rPr lang="es-ES_tradnl" dirty="0"/>
              <a:t> (1944), </a:t>
            </a:r>
            <a:r>
              <a:rPr lang="es-ES_tradnl" dirty="0" smtClean="0"/>
              <a:t>"</a:t>
            </a:r>
            <a:r>
              <a:rPr lang="es-ES_tradnl" dirty="0"/>
              <a:t>G.I. Bill." </a:t>
            </a:r>
            <a:r>
              <a:rPr lang="es-ES_tradnl" dirty="0" smtClean="0"/>
              <a:t>este programa flexible y extendido de financiamiento expandió el número y matrícula de universidades, permitió el acceso de los veteranos</a:t>
            </a:r>
          </a:p>
          <a:p>
            <a:pPr lvl="1"/>
            <a:r>
              <a:rPr lang="es-ES_tradnl" dirty="0" smtClean="0"/>
              <a:t>El crecimiento de la demanda da lugar a planes de coordinación estatales. Plan Maestro de California (</a:t>
            </a:r>
            <a:r>
              <a:rPr lang="es-ES_tradnl" dirty="0" err="1"/>
              <a:t>K</a:t>
            </a:r>
            <a:r>
              <a:rPr lang="es-ES_tradnl" dirty="0" err="1" smtClean="0"/>
              <a:t>err</a:t>
            </a:r>
            <a:r>
              <a:rPr lang="es-ES_tradnl" dirty="0" smtClean="0"/>
              <a:t>, 1960):</a:t>
            </a:r>
          </a:p>
          <a:p>
            <a:pPr lvl="2"/>
            <a:r>
              <a:rPr lang="es-ES_tradnl" dirty="0" smtClean="0"/>
              <a:t>Diversificación y estratificación</a:t>
            </a:r>
          </a:p>
          <a:p>
            <a:pPr lvl="2"/>
            <a:r>
              <a:rPr lang="es-ES_tradnl" dirty="0" err="1" smtClean="0"/>
              <a:t>Multi</a:t>
            </a:r>
            <a:r>
              <a:rPr lang="es-ES_tradnl" dirty="0" smtClean="0"/>
              <a:t>-campus y sistemas estatales</a:t>
            </a:r>
          </a:p>
          <a:p>
            <a:pPr lvl="2"/>
            <a:r>
              <a:rPr lang="es-ES_tradnl" dirty="0" smtClean="0"/>
              <a:t>Colegios comunitarios y sistemas de transferencia</a:t>
            </a:r>
          </a:p>
          <a:p>
            <a:pPr lvl="1"/>
            <a:r>
              <a:rPr lang="es-ES_tradnl" dirty="0" smtClean="0"/>
              <a:t>Inversión federal en posgrado e investigación (militar)</a:t>
            </a:r>
          </a:p>
          <a:p>
            <a:pPr lvl="1"/>
            <a:r>
              <a:rPr lang="es-ES_tradnl" dirty="0" smtClean="0"/>
              <a:t>Establecimiento de mecanismos de ingreso (CEEB y SAT)</a:t>
            </a:r>
          </a:p>
          <a:p>
            <a:pPr lvl="1"/>
            <a:r>
              <a:rPr lang="es-ES_tradnl" dirty="0" smtClean="0"/>
              <a:t> </a:t>
            </a:r>
            <a:r>
              <a:rPr lang="es-ES_tradnl" dirty="0"/>
              <a:t>Movimientos </a:t>
            </a:r>
            <a:r>
              <a:rPr lang="es-ES_tradnl" dirty="0" smtClean="0"/>
              <a:t>estudiantiles</a:t>
            </a:r>
          </a:p>
          <a:p>
            <a:pPr lvl="2"/>
            <a:r>
              <a:rPr lang="es-ES_tradnl" dirty="0"/>
              <a:t>D</a:t>
            </a:r>
            <a:r>
              <a:rPr lang="es-ES_tradnl" dirty="0" smtClean="0"/>
              <a:t>erechos </a:t>
            </a:r>
            <a:r>
              <a:rPr lang="es-ES_tradnl" dirty="0"/>
              <a:t>civiles, desegregación y acceso a estudiantes </a:t>
            </a:r>
            <a:r>
              <a:rPr lang="es-ES_tradnl" dirty="0" smtClean="0"/>
              <a:t>negros</a:t>
            </a:r>
          </a:p>
          <a:p>
            <a:pPr lvl="2"/>
            <a:r>
              <a:rPr lang="es-ES_tradnl" dirty="0" err="1" smtClean="0"/>
              <a:t>Loyalty</a:t>
            </a:r>
            <a:r>
              <a:rPr lang="es-ES_tradnl" dirty="0" smtClean="0"/>
              <a:t> </a:t>
            </a:r>
            <a:r>
              <a:rPr lang="es-ES_tradnl" dirty="0" err="1" smtClean="0"/>
              <a:t>oath</a:t>
            </a:r>
            <a:r>
              <a:rPr lang="es-ES_tradnl" dirty="0" smtClean="0"/>
              <a:t> y free </a:t>
            </a:r>
            <a:r>
              <a:rPr lang="es-ES_tradnl" dirty="0" err="1" smtClean="0"/>
              <a:t>speech</a:t>
            </a:r>
            <a:endParaRPr lang="es-ES_tradnl" dirty="0" smtClean="0"/>
          </a:p>
          <a:p>
            <a:pPr lvl="2"/>
            <a:r>
              <a:rPr lang="es-ES_tradnl" dirty="0" smtClean="0"/>
              <a:t>Anti guerra de Vietnam (Berkeley, SDS, Kent, etc.)</a:t>
            </a:r>
            <a:endParaRPr lang="es-ES_tradnl" dirty="0"/>
          </a:p>
          <a:p>
            <a:r>
              <a:rPr lang="es-ES_tradnl" dirty="0"/>
              <a:t>V</a:t>
            </a:r>
            <a:r>
              <a:rPr lang="es-ES_tradnl" dirty="0" smtClean="0"/>
              <a:t>iraje de fin de siglo</a:t>
            </a:r>
          </a:p>
          <a:p>
            <a:pPr lvl="1"/>
            <a:r>
              <a:rPr lang="es-ES_tradnl" dirty="0" smtClean="0"/>
              <a:t>Ajustes estructurales</a:t>
            </a:r>
          </a:p>
          <a:p>
            <a:pPr lvl="1"/>
            <a:r>
              <a:rPr lang="es-ES_tradnl" dirty="0" smtClean="0"/>
              <a:t>Incertidumbre financiera y reducción del financiamiento público</a:t>
            </a:r>
          </a:p>
          <a:p>
            <a:pPr lvl="1"/>
            <a:r>
              <a:rPr lang="es-ES_tradnl" dirty="0" smtClean="0"/>
              <a:t>Privatización y mercantilización</a:t>
            </a:r>
          </a:p>
          <a:p>
            <a:pPr lvl="1"/>
            <a:r>
              <a:rPr lang="es-ES_tradnl" dirty="0" smtClean="0"/>
              <a:t>Énfasis en investigación y posgrado para el mercado</a:t>
            </a:r>
          </a:p>
          <a:p>
            <a:pPr lvl="1"/>
            <a:r>
              <a:rPr lang="es-ES_tradnl" dirty="0" err="1" smtClean="0"/>
              <a:t>Inestablidad</a:t>
            </a:r>
            <a:r>
              <a:rPr lang="es-ES_tradnl" dirty="0" smtClean="0"/>
              <a:t> laboral y nuevas reglas del trabajo académico</a:t>
            </a:r>
          </a:p>
          <a:p>
            <a:pPr lvl="1"/>
            <a:r>
              <a:rPr lang="es-ES_tradnl" dirty="0" smtClean="0"/>
              <a:t>El modelo de universidad elitista de investigación</a:t>
            </a:r>
          </a:p>
          <a:p>
            <a:pPr lvl="1"/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07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718956"/>
          </a:xfrm>
        </p:spPr>
        <p:txBody>
          <a:bodyPr>
            <a:normAutofit/>
          </a:bodyPr>
          <a:lstStyle/>
          <a:p>
            <a:pPr algn="r"/>
            <a:r>
              <a:rPr lang="es-ES_tradnl" smtClean="0"/>
              <a:t>Rasgos generales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2611" y="718956"/>
            <a:ext cx="7886700" cy="5528281"/>
          </a:xfrm>
        </p:spPr>
        <p:txBody>
          <a:bodyPr>
            <a:normAutofit fontScale="77500" lnSpcReduction="20000"/>
          </a:bodyPr>
          <a:lstStyle/>
          <a:p>
            <a:r>
              <a:rPr lang="es-ES_tradnl" dirty="0" smtClean="0"/>
              <a:t>Federalizado / sistemas estatales</a:t>
            </a:r>
          </a:p>
          <a:p>
            <a:r>
              <a:rPr lang="es-ES_tradnl" dirty="0" smtClean="0"/>
              <a:t>Altamente diversificado y estratificado</a:t>
            </a:r>
          </a:p>
          <a:p>
            <a:pPr lvl="1"/>
            <a:r>
              <a:rPr lang="es-ES_tradnl" dirty="0" smtClean="0"/>
              <a:t>Sistémica: tipo de instituciones</a:t>
            </a:r>
          </a:p>
          <a:p>
            <a:pPr lvl="1"/>
            <a:r>
              <a:rPr lang="es-ES_tradnl" dirty="0" smtClean="0"/>
              <a:t>Organización (control y financiamiento) </a:t>
            </a:r>
            <a:endParaRPr lang="es-ES_tradnl" dirty="0"/>
          </a:p>
          <a:p>
            <a:pPr lvl="2"/>
            <a:r>
              <a:rPr lang="es-ES_tradnl" dirty="0" smtClean="0"/>
              <a:t>público, </a:t>
            </a:r>
          </a:p>
          <a:p>
            <a:pPr lvl="2"/>
            <a:r>
              <a:rPr lang="es-ES_tradnl" dirty="0" smtClean="0"/>
              <a:t>privado no lucrativo</a:t>
            </a:r>
            <a:r>
              <a:rPr lang="es-ES_tradnl" dirty="0"/>
              <a:t>,</a:t>
            </a:r>
            <a:r>
              <a:rPr lang="es-ES_tradnl" dirty="0" smtClean="0"/>
              <a:t> </a:t>
            </a:r>
          </a:p>
          <a:p>
            <a:pPr lvl="2"/>
            <a:r>
              <a:rPr lang="es-ES_tradnl" dirty="0" smtClean="0"/>
              <a:t>lucrativo</a:t>
            </a:r>
          </a:p>
          <a:p>
            <a:pPr lvl="1"/>
            <a:r>
              <a:rPr lang="es-ES_tradnl" dirty="0" smtClean="0"/>
              <a:t>Población objetivo (etnia, religión, clase)</a:t>
            </a:r>
          </a:p>
          <a:p>
            <a:pPr lvl="1"/>
            <a:r>
              <a:rPr lang="es-ES_tradnl" dirty="0" smtClean="0"/>
              <a:t>Reputación</a:t>
            </a:r>
          </a:p>
          <a:p>
            <a:r>
              <a:rPr lang="es-ES_tradnl" dirty="0" smtClean="0"/>
              <a:t>Gobierno corporativo / colegiado</a:t>
            </a:r>
          </a:p>
          <a:p>
            <a:r>
              <a:rPr lang="es-ES_tradnl" dirty="0" smtClean="0"/>
              <a:t>Profesionalización de la academia</a:t>
            </a:r>
          </a:p>
          <a:p>
            <a:pPr lvl="1"/>
            <a:r>
              <a:rPr lang="es-ES_tradnl" dirty="0" smtClean="0"/>
              <a:t>Tiempos completos y </a:t>
            </a:r>
            <a:r>
              <a:rPr lang="es-ES_tradnl" dirty="0" err="1" smtClean="0"/>
              <a:t>definitividad</a:t>
            </a:r>
            <a:endParaRPr lang="es-ES_tradnl" dirty="0" smtClean="0"/>
          </a:p>
          <a:p>
            <a:pPr lvl="1"/>
            <a:r>
              <a:rPr lang="es-ES_tradnl" dirty="0" smtClean="0"/>
              <a:t>Sindicalización, diversidad salarial, negociación individual</a:t>
            </a:r>
          </a:p>
          <a:p>
            <a:r>
              <a:rPr lang="es-ES_tradnl" dirty="0" smtClean="0"/>
              <a:t>Colegiaturas </a:t>
            </a:r>
          </a:p>
          <a:p>
            <a:pPr lvl="1"/>
            <a:r>
              <a:rPr lang="es-ES_tradnl" dirty="0" smtClean="0"/>
              <a:t>Diferenciadas (por programa y por origen del estudiante)</a:t>
            </a:r>
          </a:p>
          <a:p>
            <a:pPr lvl="1"/>
            <a:r>
              <a:rPr lang="es-ES_tradnl" dirty="0" smtClean="0"/>
              <a:t>Variables (predomina alto costo / apoyo financiero amplio)</a:t>
            </a:r>
          </a:p>
          <a:p>
            <a:r>
              <a:rPr lang="es-ES_tradnl" dirty="0" smtClean="0"/>
              <a:t>Flexibilidad curricular</a:t>
            </a:r>
          </a:p>
          <a:p>
            <a:pPr lvl="1"/>
            <a:r>
              <a:rPr lang="es-ES_tradnl" dirty="0" smtClean="0"/>
              <a:t>Materias por nivel</a:t>
            </a:r>
          </a:p>
          <a:p>
            <a:pPr lvl="1"/>
            <a:r>
              <a:rPr lang="es-ES_tradnl" dirty="0" smtClean="0"/>
              <a:t>Transferencia de créditos entre departamentos e instituciones</a:t>
            </a:r>
          </a:p>
          <a:p>
            <a:pPr lvl="1"/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40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736" y="-1"/>
            <a:ext cx="7886700" cy="691036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dirty="0" smtClean="0"/>
              <a:t>Doctoral </a:t>
            </a:r>
            <a:r>
              <a:rPr lang="es-ES_tradnl" dirty="0" err="1" smtClean="0"/>
              <a:t>Universities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63408"/>
            <a:ext cx="7886700" cy="4226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Instituciones que otorgaron al menos 20 doctorados académicos </a:t>
            </a:r>
            <a:r>
              <a:rPr lang="es-ES_tradnl" dirty="0"/>
              <a:t>de investigación </a:t>
            </a:r>
            <a:r>
              <a:rPr lang="es-ES_tradnl" dirty="0" smtClean="0"/>
              <a:t>en el </a:t>
            </a:r>
            <a:r>
              <a:rPr lang="es-ES_tradnl" dirty="0"/>
              <a:t>último </a:t>
            </a:r>
            <a:r>
              <a:rPr lang="es-ES_tradnl" dirty="0" smtClean="0"/>
              <a:t>año. No incluye doctorados </a:t>
            </a:r>
            <a:r>
              <a:rPr lang="es-ES_tradnl" dirty="0" err="1" smtClean="0"/>
              <a:t>profesionalizantes</a:t>
            </a:r>
            <a:r>
              <a:rPr lang="es-ES_tradnl" dirty="0" smtClean="0"/>
              <a:t> (como JD, MD, </a:t>
            </a:r>
            <a:r>
              <a:rPr lang="es-ES_tradnl" dirty="0" err="1" smtClean="0"/>
              <a:t>PharmD</a:t>
            </a:r>
            <a:r>
              <a:rPr lang="es-ES_tradnl" dirty="0" smtClean="0"/>
              <a:t>, EDD) ni instituciones especializadas o colegios tribales.</a:t>
            </a:r>
          </a:p>
          <a:p>
            <a:pPr marL="0" indent="0">
              <a:buNone/>
            </a:pPr>
            <a:r>
              <a:rPr lang="es-ES_tradnl" dirty="0" smtClean="0"/>
              <a:t>Niveles:</a:t>
            </a:r>
          </a:p>
          <a:p>
            <a:r>
              <a:rPr lang="es-ES_tradnl" dirty="0" smtClean="0"/>
              <a:t>R1</a:t>
            </a:r>
            <a:r>
              <a:rPr lang="es-ES_tradnl" dirty="0"/>
              <a:t>: Doctoral </a:t>
            </a:r>
            <a:r>
              <a:rPr lang="es-ES_tradnl" dirty="0" smtClean="0"/>
              <a:t>Univ. </a:t>
            </a:r>
            <a:r>
              <a:rPr lang="es-ES_tradnl" dirty="0"/>
              <a:t>– </a:t>
            </a:r>
            <a:r>
              <a:rPr lang="es-ES_tradnl" dirty="0" err="1"/>
              <a:t>Highest</a:t>
            </a:r>
            <a:r>
              <a:rPr lang="es-ES_tradnl" dirty="0"/>
              <a:t> </a:t>
            </a:r>
            <a:r>
              <a:rPr lang="es-ES_tradnl" dirty="0" err="1"/>
              <a:t>research</a:t>
            </a:r>
            <a:r>
              <a:rPr lang="es-ES_tradnl" dirty="0"/>
              <a:t> </a:t>
            </a:r>
            <a:r>
              <a:rPr lang="es-ES_tradnl" dirty="0" err="1"/>
              <a:t>activity</a:t>
            </a:r>
            <a:endParaRPr lang="es-ES_tradnl" dirty="0"/>
          </a:p>
          <a:p>
            <a:r>
              <a:rPr lang="es-ES_tradnl" dirty="0"/>
              <a:t>R2: Doctoral </a:t>
            </a:r>
            <a:r>
              <a:rPr lang="es-ES_tradnl" dirty="0" smtClean="0"/>
              <a:t>Univ. </a:t>
            </a:r>
            <a:r>
              <a:rPr lang="es-ES_tradnl" dirty="0"/>
              <a:t>– </a:t>
            </a:r>
            <a:r>
              <a:rPr lang="es-ES_tradnl" dirty="0" err="1"/>
              <a:t>Higher</a:t>
            </a:r>
            <a:r>
              <a:rPr lang="es-ES_tradnl" dirty="0"/>
              <a:t> </a:t>
            </a:r>
            <a:r>
              <a:rPr lang="es-ES_tradnl" dirty="0" err="1"/>
              <a:t>research</a:t>
            </a:r>
            <a:r>
              <a:rPr lang="es-ES_tradnl" dirty="0"/>
              <a:t> </a:t>
            </a:r>
            <a:r>
              <a:rPr lang="es-ES_tradnl" dirty="0" err="1"/>
              <a:t>activity</a:t>
            </a:r>
            <a:endParaRPr lang="es-ES_tradnl" dirty="0"/>
          </a:p>
          <a:p>
            <a:r>
              <a:rPr lang="es-ES_tradnl" dirty="0"/>
              <a:t>R3: Doctoral </a:t>
            </a:r>
            <a:r>
              <a:rPr lang="es-ES_tradnl" dirty="0" smtClean="0"/>
              <a:t>Univ. </a:t>
            </a:r>
            <a:r>
              <a:rPr lang="es-ES_tradnl" dirty="0"/>
              <a:t>– </a:t>
            </a:r>
            <a:r>
              <a:rPr lang="es-ES_tradnl" dirty="0" err="1"/>
              <a:t>Moderate</a:t>
            </a:r>
            <a:r>
              <a:rPr lang="es-ES_tradnl" dirty="0"/>
              <a:t> </a:t>
            </a:r>
            <a:r>
              <a:rPr lang="es-ES_tradnl" dirty="0" err="1"/>
              <a:t>research</a:t>
            </a:r>
            <a:r>
              <a:rPr lang="es-ES_tradnl" dirty="0"/>
              <a:t> </a:t>
            </a:r>
            <a:r>
              <a:rPr lang="es-ES_tradnl" dirty="0" err="1" smtClean="0"/>
              <a:t>activity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6</a:t>
            </a:fld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628650" y="5905209"/>
            <a:ext cx="735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Fuente: Carnegie </a:t>
            </a:r>
            <a:r>
              <a:rPr lang="es-ES_tradnl" sz="1400" dirty="0" err="1"/>
              <a:t>Classification</a:t>
            </a:r>
            <a:r>
              <a:rPr lang="es-ES_tradnl" sz="1400" dirty="0"/>
              <a:t> of </a:t>
            </a:r>
            <a:r>
              <a:rPr lang="es-ES_tradnl" sz="1400" dirty="0" err="1"/>
              <a:t>Institutions</a:t>
            </a:r>
            <a:r>
              <a:rPr lang="es-ES_tradnl" sz="1400" dirty="0"/>
              <a:t> of </a:t>
            </a:r>
            <a:r>
              <a:rPr lang="es-ES_tradnl" sz="1400" dirty="0" err="1"/>
              <a:t>Higher</a:t>
            </a:r>
            <a:r>
              <a:rPr lang="es-ES_tradnl" sz="1400" dirty="0"/>
              <a:t> </a:t>
            </a:r>
            <a:r>
              <a:rPr lang="es-ES_tradnl" sz="1400" dirty="0" err="1" smtClean="0"/>
              <a:t>Education</a:t>
            </a:r>
            <a:r>
              <a:rPr lang="es-ES_tradnl" sz="1400" dirty="0" smtClean="0"/>
              <a:t>, http</a:t>
            </a:r>
            <a:r>
              <a:rPr lang="es-ES_tradnl" sz="1400" dirty="0"/>
              <a:t>://</a:t>
            </a:r>
            <a:r>
              <a:rPr lang="es-ES_tradnl" sz="1400" dirty="0" err="1"/>
              <a:t>carnegieclassifications.iu.edu</a:t>
            </a:r>
            <a:r>
              <a:rPr lang="es-ES_tradnl" sz="1400" dirty="0"/>
              <a:t>/</a:t>
            </a:r>
            <a:r>
              <a:rPr lang="es-ES_tradnl" sz="1400" dirty="0" err="1"/>
              <a:t>classification_descriptions</a:t>
            </a:r>
            <a:r>
              <a:rPr lang="es-ES_tradnl" sz="1400" dirty="0"/>
              <a:t>/</a:t>
            </a:r>
            <a:r>
              <a:rPr lang="es-ES_tradnl" sz="1400" dirty="0" err="1"/>
              <a:t>basic.php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85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-1"/>
            <a:ext cx="7886700" cy="68405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es-ES_tradnl" dirty="0" err="1"/>
              <a:t>Master's</a:t>
            </a:r>
            <a:r>
              <a:rPr lang="es-ES_tradnl" dirty="0"/>
              <a:t> </a:t>
            </a:r>
            <a:r>
              <a:rPr lang="es-ES_tradnl" dirty="0" err="1"/>
              <a:t>Colleges</a:t>
            </a:r>
            <a:r>
              <a:rPr lang="es-ES_tradnl" dirty="0"/>
              <a:t> and </a:t>
            </a:r>
            <a:r>
              <a:rPr lang="es-ES_tradnl" dirty="0" err="1" smtClean="0"/>
              <a:t>Universities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088904"/>
            <a:ext cx="7886700" cy="5088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En general son instituciones que otorgaron al menos 50 grados de maestría y menos de 20 de doctorado en el último año. Excluye a las instituciones especializadas y colegios tribales.</a:t>
            </a:r>
          </a:p>
          <a:p>
            <a:pPr marL="0" indent="0">
              <a:buNone/>
            </a:pPr>
            <a:r>
              <a:rPr lang="es-ES_tradnl" dirty="0" smtClean="0"/>
              <a:t>Niveles:</a:t>
            </a:r>
          </a:p>
          <a:p>
            <a:r>
              <a:rPr lang="es-ES_tradnl" dirty="0" smtClean="0"/>
              <a:t>M1: </a:t>
            </a:r>
            <a:r>
              <a:rPr lang="es-ES_tradnl" dirty="0" err="1" smtClean="0"/>
              <a:t>Master's</a:t>
            </a:r>
            <a:r>
              <a:rPr lang="es-ES_tradnl" dirty="0" smtClean="0"/>
              <a:t> </a:t>
            </a:r>
            <a:r>
              <a:rPr lang="es-ES_tradnl" dirty="0" err="1" smtClean="0"/>
              <a:t>Colleges</a:t>
            </a:r>
            <a:r>
              <a:rPr lang="es-ES_tradnl" dirty="0" smtClean="0"/>
              <a:t> and Univ. – </a:t>
            </a:r>
            <a:r>
              <a:rPr lang="es-ES_tradnl" dirty="0" err="1" smtClean="0"/>
              <a:t>Larger</a:t>
            </a:r>
            <a:r>
              <a:rPr lang="es-ES_tradnl" dirty="0" smtClean="0"/>
              <a:t> </a:t>
            </a:r>
            <a:r>
              <a:rPr lang="es-ES_tradnl" dirty="0" err="1" smtClean="0"/>
              <a:t>programs</a:t>
            </a:r>
            <a:endParaRPr lang="es-ES_tradnl" dirty="0" smtClean="0"/>
          </a:p>
          <a:p>
            <a:r>
              <a:rPr lang="es-ES_tradnl" dirty="0" smtClean="0"/>
              <a:t>M2: </a:t>
            </a:r>
            <a:r>
              <a:rPr lang="es-ES_tradnl" dirty="0" err="1" smtClean="0"/>
              <a:t>Master's</a:t>
            </a:r>
            <a:r>
              <a:rPr lang="es-ES_tradnl" dirty="0" smtClean="0"/>
              <a:t> </a:t>
            </a:r>
            <a:r>
              <a:rPr lang="es-ES_tradnl" dirty="0" err="1" smtClean="0"/>
              <a:t>Colleges</a:t>
            </a:r>
            <a:r>
              <a:rPr lang="es-ES_tradnl" dirty="0" smtClean="0"/>
              <a:t> and Univ. – Medium </a:t>
            </a:r>
            <a:r>
              <a:rPr lang="es-ES_tradnl" dirty="0" err="1" smtClean="0"/>
              <a:t>programs</a:t>
            </a:r>
            <a:endParaRPr lang="es-ES_tradnl" dirty="0" smtClean="0"/>
          </a:p>
          <a:p>
            <a:r>
              <a:rPr lang="es-ES_tradnl" dirty="0" smtClean="0"/>
              <a:t>M3: </a:t>
            </a:r>
            <a:r>
              <a:rPr lang="es-ES_tradnl" dirty="0" err="1" smtClean="0"/>
              <a:t>Master's</a:t>
            </a:r>
            <a:r>
              <a:rPr lang="es-ES_tradnl" dirty="0" smtClean="0"/>
              <a:t> </a:t>
            </a:r>
            <a:r>
              <a:rPr lang="es-ES_tradnl" dirty="0" err="1" smtClean="0"/>
              <a:t>Colleges</a:t>
            </a:r>
            <a:r>
              <a:rPr lang="es-ES_tradnl" dirty="0" smtClean="0"/>
              <a:t> and Univ. – </a:t>
            </a:r>
            <a:r>
              <a:rPr lang="es-ES_tradnl" dirty="0" err="1" smtClean="0"/>
              <a:t>Smaller</a:t>
            </a:r>
            <a:r>
              <a:rPr lang="es-ES_tradnl" dirty="0" smtClean="0"/>
              <a:t> </a:t>
            </a:r>
            <a:r>
              <a:rPr lang="es-ES_tradnl" dirty="0" err="1" smtClean="0"/>
              <a:t>programs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7</a:t>
            </a:fld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628650" y="5905209"/>
            <a:ext cx="735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Fuente: Carnegie </a:t>
            </a:r>
            <a:r>
              <a:rPr lang="es-ES_tradnl" sz="1400" dirty="0" err="1"/>
              <a:t>Classification</a:t>
            </a:r>
            <a:r>
              <a:rPr lang="es-ES_tradnl" sz="1400" dirty="0"/>
              <a:t> of </a:t>
            </a:r>
            <a:r>
              <a:rPr lang="es-ES_tradnl" sz="1400" dirty="0" err="1"/>
              <a:t>Institutions</a:t>
            </a:r>
            <a:r>
              <a:rPr lang="es-ES_tradnl" sz="1400" dirty="0"/>
              <a:t> of </a:t>
            </a:r>
            <a:r>
              <a:rPr lang="es-ES_tradnl" sz="1400" dirty="0" err="1"/>
              <a:t>Higher</a:t>
            </a:r>
            <a:r>
              <a:rPr lang="es-ES_tradnl" sz="1400" dirty="0"/>
              <a:t> </a:t>
            </a:r>
            <a:r>
              <a:rPr lang="es-ES_tradnl" sz="1400" dirty="0" err="1" smtClean="0"/>
              <a:t>Education</a:t>
            </a:r>
            <a:r>
              <a:rPr lang="es-ES_tradnl" sz="1400" dirty="0" smtClean="0"/>
              <a:t>, http</a:t>
            </a:r>
            <a:r>
              <a:rPr lang="es-ES_tradnl" sz="1400" dirty="0"/>
              <a:t>://</a:t>
            </a:r>
            <a:r>
              <a:rPr lang="es-ES_tradnl" sz="1400" dirty="0" err="1"/>
              <a:t>carnegieclassifications.iu.edu</a:t>
            </a:r>
            <a:r>
              <a:rPr lang="es-ES_tradnl" sz="1400" dirty="0"/>
              <a:t>/</a:t>
            </a:r>
            <a:r>
              <a:rPr lang="es-ES_tradnl" sz="1400" dirty="0" err="1"/>
              <a:t>classification_descriptions</a:t>
            </a:r>
            <a:r>
              <a:rPr lang="es-ES_tradnl" sz="1400" dirty="0"/>
              <a:t>/</a:t>
            </a:r>
            <a:r>
              <a:rPr lang="es-ES_tradnl" sz="1400" dirty="0" err="1"/>
              <a:t>basic.php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14875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704995"/>
          </a:xfrm>
        </p:spPr>
        <p:txBody>
          <a:bodyPr/>
          <a:lstStyle/>
          <a:p>
            <a:pPr algn="r"/>
            <a:r>
              <a:rPr lang="es-ES_tradnl" dirty="0" err="1" smtClean="0"/>
              <a:t>Baccalaureate</a:t>
            </a:r>
            <a:r>
              <a:rPr lang="es-ES_tradnl" dirty="0" smtClean="0"/>
              <a:t> </a:t>
            </a:r>
            <a:r>
              <a:rPr lang="es-ES_tradnl" dirty="0" err="1" smtClean="0"/>
              <a:t>Colleges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8451" y="121835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Instituciones en las que los títulos de bachiller, o superiores, representan al menos el 50% de todos los otorgados el último año y que fueron menos de 50 títulos de maestría o 20 de </a:t>
            </a:r>
            <a:r>
              <a:rPr lang="es-ES_tradnl" dirty="0"/>
              <a:t>doctorado. Excluye a las instituciones especializadas y colegios tribales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r>
              <a:rPr lang="es-ES_tradnl" dirty="0" smtClean="0"/>
              <a:t>Tipos:</a:t>
            </a:r>
            <a:endParaRPr lang="es-ES_tradnl" dirty="0"/>
          </a:p>
          <a:p>
            <a:r>
              <a:rPr lang="es-ES_tradnl" dirty="0" err="1" smtClean="0"/>
              <a:t>Baccalaureate</a:t>
            </a:r>
            <a:r>
              <a:rPr lang="es-ES_tradnl" dirty="0" smtClean="0"/>
              <a:t> </a:t>
            </a:r>
            <a:r>
              <a:rPr lang="es-ES_tradnl" dirty="0" err="1"/>
              <a:t>Colleges</a:t>
            </a:r>
            <a:r>
              <a:rPr lang="es-ES_tradnl" dirty="0"/>
              <a:t>: </a:t>
            </a:r>
            <a:r>
              <a:rPr lang="es-ES_tradnl" dirty="0" err="1"/>
              <a:t>Arts</a:t>
            </a:r>
            <a:r>
              <a:rPr lang="es-ES_tradnl" dirty="0"/>
              <a:t> &amp; </a:t>
            </a:r>
            <a:r>
              <a:rPr lang="es-ES_tradnl" dirty="0" err="1"/>
              <a:t>Sciences</a:t>
            </a:r>
            <a:r>
              <a:rPr lang="es-ES_tradnl" dirty="0"/>
              <a:t> </a:t>
            </a:r>
            <a:r>
              <a:rPr lang="es-ES_tradnl" dirty="0" err="1"/>
              <a:t>Focus</a:t>
            </a:r>
            <a:endParaRPr lang="es-ES_tradnl" dirty="0"/>
          </a:p>
          <a:p>
            <a:r>
              <a:rPr lang="es-ES_tradnl" dirty="0" err="1"/>
              <a:t>Baccalaureate</a:t>
            </a:r>
            <a:r>
              <a:rPr lang="es-ES_tradnl" dirty="0"/>
              <a:t> </a:t>
            </a:r>
            <a:r>
              <a:rPr lang="es-ES_tradnl" dirty="0" err="1"/>
              <a:t>Colleges</a:t>
            </a:r>
            <a:r>
              <a:rPr lang="es-ES_tradnl" dirty="0"/>
              <a:t>: </a:t>
            </a:r>
            <a:r>
              <a:rPr lang="es-ES_tradnl" dirty="0" err="1"/>
              <a:t>Diverse</a:t>
            </a:r>
            <a:r>
              <a:rPr lang="es-ES_tradnl" dirty="0"/>
              <a:t> </a:t>
            </a:r>
            <a:r>
              <a:rPr lang="es-ES_tradnl" dirty="0" err="1"/>
              <a:t>Fields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8</a:t>
            </a:fld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628650" y="5905209"/>
            <a:ext cx="735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Fuente: Carnegie </a:t>
            </a:r>
            <a:r>
              <a:rPr lang="es-ES_tradnl" sz="1400" dirty="0" err="1"/>
              <a:t>Classification</a:t>
            </a:r>
            <a:r>
              <a:rPr lang="es-ES_tradnl" sz="1400" dirty="0"/>
              <a:t> of </a:t>
            </a:r>
            <a:r>
              <a:rPr lang="es-ES_tradnl" sz="1400" dirty="0" err="1"/>
              <a:t>Institutions</a:t>
            </a:r>
            <a:r>
              <a:rPr lang="es-ES_tradnl" sz="1400" dirty="0"/>
              <a:t> of </a:t>
            </a:r>
            <a:r>
              <a:rPr lang="es-ES_tradnl" sz="1400" dirty="0" err="1"/>
              <a:t>Higher</a:t>
            </a:r>
            <a:r>
              <a:rPr lang="es-ES_tradnl" sz="1400" dirty="0"/>
              <a:t> </a:t>
            </a:r>
            <a:r>
              <a:rPr lang="es-ES_tradnl" sz="1400" dirty="0" err="1" smtClean="0"/>
              <a:t>Education</a:t>
            </a:r>
            <a:r>
              <a:rPr lang="es-ES_tradnl" sz="1400" dirty="0" smtClean="0"/>
              <a:t>, http</a:t>
            </a:r>
            <a:r>
              <a:rPr lang="es-ES_tradnl" sz="1400" dirty="0"/>
              <a:t>://</a:t>
            </a:r>
            <a:r>
              <a:rPr lang="es-ES_tradnl" sz="1400" dirty="0" err="1"/>
              <a:t>carnegieclassifications.iu.edu</a:t>
            </a:r>
            <a:r>
              <a:rPr lang="es-ES_tradnl" sz="1400" dirty="0"/>
              <a:t>/</a:t>
            </a:r>
            <a:r>
              <a:rPr lang="es-ES_tradnl" sz="1400" dirty="0" err="1"/>
              <a:t>classification_descriptions</a:t>
            </a:r>
            <a:r>
              <a:rPr lang="es-ES_tradnl" sz="1400" dirty="0"/>
              <a:t>/</a:t>
            </a:r>
            <a:r>
              <a:rPr lang="es-ES_tradnl" sz="1400" dirty="0" err="1"/>
              <a:t>basic.php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2396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008" y="0"/>
            <a:ext cx="8794992" cy="704995"/>
          </a:xfrm>
        </p:spPr>
        <p:txBody>
          <a:bodyPr/>
          <a:lstStyle/>
          <a:p>
            <a:pPr algn="r"/>
            <a:r>
              <a:rPr lang="es-ES_tradnl" dirty="0" err="1" smtClean="0"/>
              <a:t>Baccalaureate</a:t>
            </a:r>
            <a:r>
              <a:rPr lang="es-ES_tradnl" dirty="0" smtClean="0"/>
              <a:t>/</a:t>
            </a:r>
            <a:r>
              <a:rPr lang="es-ES_tradnl" dirty="0" err="1" smtClean="0"/>
              <a:t>Associate's</a:t>
            </a:r>
            <a:r>
              <a:rPr lang="es-ES_tradnl" dirty="0" smtClean="0"/>
              <a:t> </a:t>
            </a:r>
            <a:r>
              <a:rPr lang="es-ES_tradnl" dirty="0" err="1" smtClean="0"/>
              <a:t>Colleges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35487"/>
            <a:ext cx="7886700" cy="49414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 smtClean="0"/>
              <a:t>Incluye colegios con programas de 4 años (que tienen al menos un programa de bachiller) y otorgó en el último año más de 50% de títulos de profesional asociado. Excluye instituciones especializadas, colegios tribales y otras que tienen suficientes grados de maestría o doctorado para estar en las categorías antes descritas.</a:t>
            </a:r>
          </a:p>
          <a:p>
            <a:pPr marL="0" indent="0">
              <a:buNone/>
            </a:pPr>
            <a:r>
              <a:rPr lang="es-ES_tradnl" dirty="0" smtClean="0"/>
              <a:t>Tipos:</a:t>
            </a:r>
          </a:p>
          <a:p>
            <a:r>
              <a:rPr lang="es-ES_tradnl" dirty="0" err="1" smtClean="0"/>
              <a:t>Baccalaureate</a:t>
            </a:r>
            <a:r>
              <a:rPr lang="es-ES_tradnl" dirty="0" smtClean="0"/>
              <a:t>/</a:t>
            </a:r>
            <a:r>
              <a:rPr lang="es-ES_tradnl" dirty="0" err="1" smtClean="0"/>
              <a:t>Associate's</a:t>
            </a:r>
            <a:r>
              <a:rPr lang="es-ES_tradnl" dirty="0" smtClean="0"/>
              <a:t> </a:t>
            </a:r>
            <a:r>
              <a:rPr lang="es-ES_tradnl" dirty="0" err="1"/>
              <a:t>Colleges</a:t>
            </a:r>
            <a:r>
              <a:rPr lang="es-ES_tradnl" dirty="0"/>
              <a:t>: </a:t>
            </a:r>
            <a:r>
              <a:rPr lang="es-ES_tradnl" dirty="0" err="1"/>
              <a:t>Mixed</a:t>
            </a:r>
            <a:r>
              <a:rPr lang="es-ES_tradnl" dirty="0"/>
              <a:t> </a:t>
            </a:r>
            <a:r>
              <a:rPr lang="es-ES_tradnl" dirty="0" err="1"/>
              <a:t>Baccalaureate</a:t>
            </a:r>
            <a:r>
              <a:rPr lang="es-ES_tradnl" dirty="0"/>
              <a:t>/</a:t>
            </a:r>
            <a:r>
              <a:rPr lang="es-ES_tradnl" dirty="0" err="1"/>
              <a:t>Associate's</a:t>
            </a:r>
            <a:r>
              <a:rPr lang="es-ES_tradnl" dirty="0"/>
              <a:t> </a:t>
            </a:r>
            <a:r>
              <a:rPr lang="es-ES_tradnl" dirty="0" err="1"/>
              <a:t>Colleges</a:t>
            </a:r>
            <a:endParaRPr lang="es-ES_tradnl" dirty="0"/>
          </a:p>
          <a:p>
            <a:r>
              <a:rPr lang="es-ES_tradnl" dirty="0" err="1"/>
              <a:t>Baccalaureate</a:t>
            </a:r>
            <a:r>
              <a:rPr lang="es-ES_tradnl" dirty="0"/>
              <a:t>/</a:t>
            </a:r>
            <a:r>
              <a:rPr lang="es-ES_tradnl" dirty="0" err="1"/>
              <a:t>Associate's</a:t>
            </a:r>
            <a:r>
              <a:rPr lang="es-ES_tradnl" dirty="0"/>
              <a:t> </a:t>
            </a:r>
            <a:r>
              <a:rPr lang="es-ES_tradnl" dirty="0" err="1"/>
              <a:t>Colleges</a:t>
            </a:r>
            <a:r>
              <a:rPr lang="es-ES_tradnl" dirty="0"/>
              <a:t>: </a:t>
            </a:r>
            <a:r>
              <a:rPr lang="es-ES_tradnl" dirty="0" err="1"/>
              <a:t>Associate's</a:t>
            </a:r>
            <a:r>
              <a:rPr lang="es-ES_tradnl" dirty="0"/>
              <a:t> </a:t>
            </a:r>
            <a:r>
              <a:rPr lang="es-ES_tradnl" dirty="0" err="1"/>
              <a:t>Dominant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C348-38EA-7648-A9D8-AB35C7ACE60B}" type="slidenum">
              <a:rPr lang="es-ES_tradnl" smtClean="0"/>
              <a:t>9</a:t>
            </a:fld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628650" y="5905209"/>
            <a:ext cx="735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Fuente: Carnegie </a:t>
            </a:r>
            <a:r>
              <a:rPr lang="es-ES_tradnl" sz="1400" dirty="0" err="1"/>
              <a:t>Classification</a:t>
            </a:r>
            <a:r>
              <a:rPr lang="es-ES_tradnl" sz="1400" dirty="0"/>
              <a:t> of </a:t>
            </a:r>
            <a:r>
              <a:rPr lang="es-ES_tradnl" sz="1400" dirty="0" err="1"/>
              <a:t>Institutions</a:t>
            </a:r>
            <a:r>
              <a:rPr lang="es-ES_tradnl" sz="1400" dirty="0"/>
              <a:t> of </a:t>
            </a:r>
            <a:r>
              <a:rPr lang="es-ES_tradnl" sz="1400" dirty="0" err="1"/>
              <a:t>Higher</a:t>
            </a:r>
            <a:r>
              <a:rPr lang="es-ES_tradnl" sz="1400" dirty="0"/>
              <a:t> </a:t>
            </a:r>
            <a:r>
              <a:rPr lang="es-ES_tradnl" sz="1400" dirty="0" err="1" smtClean="0"/>
              <a:t>Education</a:t>
            </a:r>
            <a:r>
              <a:rPr lang="es-ES_tradnl" sz="1400" dirty="0" smtClean="0"/>
              <a:t>, http</a:t>
            </a:r>
            <a:r>
              <a:rPr lang="es-ES_tradnl" sz="1400" dirty="0"/>
              <a:t>://</a:t>
            </a:r>
            <a:r>
              <a:rPr lang="es-ES_tradnl" sz="1400" dirty="0" err="1"/>
              <a:t>carnegieclassifications.iu.edu</a:t>
            </a:r>
            <a:r>
              <a:rPr lang="es-ES_tradnl" sz="1400" dirty="0"/>
              <a:t>/</a:t>
            </a:r>
            <a:r>
              <a:rPr lang="es-ES_tradnl" sz="1400" dirty="0" err="1"/>
              <a:t>classification_descriptions</a:t>
            </a:r>
            <a:r>
              <a:rPr lang="es-ES_tradnl" sz="1400" dirty="0"/>
              <a:t>/</a:t>
            </a:r>
            <a:r>
              <a:rPr lang="es-ES_tradnl" sz="1400" dirty="0" err="1"/>
              <a:t>basic.php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1439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2562</Words>
  <Application>Microsoft Office PowerPoint</Application>
  <PresentationFormat>Presentación en pantalla (4:3)</PresentationFormat>
  <Paragraphs>867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La educación superior en Estados Unidos</vt:lpstr>
      <vt:lpstr>Desarrollo histórico 1</vt:lpstr>
      <vt:lpstr>Desarrollo histórico 2</vt:lpstr>
      <vt:lpstr>Desarrollo histórico 3</vt:lpstr>
      <vt:lpstr>Rasgos generales</vt:lpstr>
      <vt:lpstr>Doctoral Universities</vt:lpstr>
      <vt:lpstr>Master's Colleges and Universities</vt:lpstr>
      <vt:lpstr>Baccalaureate Colleges</vt:lpstr>
      <vt:lpstr>Baccalaureate/Associate's Colleges</vt:lpstr>
      <vt:lpstr>Associate’s Colleges</vt:lpstr>
      <vt:lpstr>Special Focus Institutions / Tribal Colleges</vt:lpstr>
      <vt:lpstr>Instituciones y matrícula por tipo</vt:lpstr>
      <vt:lpstr>Instituciones por tipo y control</vt:lpstr>
      <vt:lpstr>Matrícula por tipo y control</vt:lpstr>
      <vt:lpstr>Títulos otorgados por nivel y área 1 2011-2012</vt:lpstr>
      <vt:lpstr>Títulos otorgados por nivel y área 2 2011-2012</vt:lpstr>
      <vt:lpstr>Cobertura 2 y 4 años</vt:lpstr>
      <vt:lpstr>Cobertura hombres y mujeres</vt:lpstr>
      <vt:lpstr>Elementos para comparación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ordorika</dc:creator>
  <cp:lastModifiedBy>stack</cp:lastModifiedBy>
  <cp:revision>68</cp:revision>
  <dcterms:created xsi:type="dcterms:W3CDTF">2017-08-24T18:03:58Z</dcterms:created>
  <dcterms:modified xsi:type="dcterms:W3CDTF">2017-09-07T18:17:01Z</dcterms:modified>
</cp:coreProperties>
</file>